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9"/>
  </p:notesMasterIdLst>
  <p:handoutMasterIdLst>
    <p:handoutMasterId r:id="rId40"/>
  </p:handoutMasterIdLst>
  <p:sldIdLst>
    <p:sldId id="1779" r:id="rId7"/>
    <p:sldId id="1809" r:id="rId8"/>
    <p:sldId id="1804" r:id="rId9"/>
    <p:sldId id="1753" r:id="rId10"/>
    <p:sldId id="1755" r:id="rId11"/>
    <p:sldId id="1756" r:id="rId12"/>
    <p:sldId id="1752" r:id="rId13"/>
    <p:sldId id="1757" r:id="rId14"/>
    <p:sldId id="1758" r:id="rId15"/>
    <p:sldId id="1768" r:id="rId16"/>
    <p:sldId id="1728" r:id="rId17"/>
    <p:sldId id="1780" r:id="rId18"/>
    <p:sldId id="1781" r:id="rId19"/>
    <p:sldId id="1760" r:id="rId20"/>
    <p:sldId id="1789" r:id="rId21"/>
    <p:sldId id="1790" r:id="rId22"/>
    <p:sldId id="1783" r:id="rId23"/>
    <p:sldId id="1785" r:id="rId24"/>
    <p:sldId id="1786" r:id="rId25"/>
    <p:sldId id="1761" r:id="rId26"/>
    <p:sldId id="1792" r:id="rId27"/>
    <p:sldId id="1793" r:id="rId28"/>
    <p:sldId id="1794" r:id="rId29"/>
    <p:sldId id="1806" r:id="rId30"/>
    <p:sldId id="1796" r:id="rId31"/>
    <p:sldId id="1797" r:id="rId32"/>
    <p:sldId id="1807" r:id="rId33"/>
    <p:sldId id="1808" r:id="rId34"/>
    <p:sldId id="1803" r:id="rId35"/>
    <p:sldId id="1763" r:id="rId36"/>
    <p:sldId id="1777" r:id="rId37"/>
    <p:sldId id="680" r:id="rId38"/>
  </p:sldIdLst>
  <p:sldSz cx="12196763" cy="6858000"/>
  <p:notesSz cx="6805613" cy="9939338"/>
  <p:custDataLst>
    <p:tags r:id="rId41"/>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000"/>
    <a:srgbClr val="59595A"/>
    <a:srgbClr val="ECECFF"/>
    <a:srgbClr val="374154"/>
    <a:srgbClr val="F78898"/>
    <a:srgbClr val="34393C"/>
    <a:srgbClr val="384056"/>
    <a:srgbClr val="FFFFFF"/>
    <a:srgbClr val="0078D5"/>
    <a:srgbClr val="B1C0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0" Type="http://schemas.openxmlformats.org/officeDocument/2006/relationships/slide" Target="slides/slide14.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12/14/22 11:18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035554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12/14/22 11:18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819096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12/14/22 11:18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285729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12/14/22 11:18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58469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12/14/22 11:18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278029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12/14/22 11:18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17364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12/14/22 11:18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938491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12/14/22 11:18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395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32</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32</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020814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4.xml"/><Relationship Id="rId1" Type="http://schemas.openxmlformats.org/officeDocument/2006/relationships/slideLayout" Target="../slideLayouts/slideLayout6.xml"/><Relationship Id="rId4" Type="http://schemas.openxmlformats.org/officeDocument/2006/relationships/hyperlink" Target="http://www.mindspore.cn/"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7.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8.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14" r:id="rId3"/>
  </p:sldLayoutIdLst>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Lst>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9.sv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9.sv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6" Type="http://schemas.openxmlformats.org/officeDocument/2006/relationships/image" Target="../media/image24.emf"/><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19.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18.png"/></Relationships>
</file>

<file path=ppt/slides/_rels/slide19.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image" Target="../media/image40.png"/><Relationship Id="rId26" Type="http://schemas.openxmlformats.org/officeDocument/2006/relationships/image" Target="../media/image46.png"/><Relationship Id="rId3" Type="http://schemas.openxmlformats.org/officeDocument/2006/relationships/image" Target="../media/image36.png"/><Relationship Id="rId21" Type="http://schemas.openxmlformats.org/officeDocument/2006/relationships/image" Target="../media/image41.png"/><Relationship Id="rId17" Type="http://schemas.openxmlformats.org/officeDocument/2006/relationships/image" Target="../media/image39.png"/><Relationship Id="rId25" Type="http://schemas.openxmlformats.org/officeDocument/2006/relationships/image" Target="../media/image45.png"/><Relationship Id="rId2" Type="http://schemas.openxmlformats.org/officeDocument/2006/relationships/notesSlide" Target="../notesSlides/notesSlide8.xml"/><Relationship Id="rId16" Type="http://schemas.openxmlformats.org/officeDocument/2006/relationships/image" Target="../media/image38.png"/><Relationship Id="rId20" Type="http://schemas.openxmlformats.org/officeDocument/2006/relationships/image" Target="../media/image19.svg"/><Relationship Id="rId1" Type="http://schemas.openxmlformats.org/officeDocument/2006/relationships/slideLayout" Target="../slideLayouts/slideLayout6.xml"/><Relationship Id="rId24" Type="http://schemas.openxmlformats.org/officeDocument/2006/relationships/image" Target="../media/image44.png"/><Relationship Id="rId15" Type="http://schemas.openxmlformats.org/officeDocument/2006/relationships/image" Target="NULL"/><Relationship Id="rId23" Type="http://schemas.openxmlformats.org/officeDocument/2006/relationships/image" Target="../media/image43.png"/><Relationship Id="rId19" Type="http://schemas.openxmlformats.org/officeDocument/2006/relationships/image" Target="../media/image18.png"/><Relationship Id="rId14" Type="http://schemas.openxmlformats.org/officeDocument/2006/relationships/image" Target="../media/image37.png"/><Relationship Id="rId22" Type="http://schemas.openxmlformats.org/officeDocument/2006/relationships/image" Target="../media/image42.png"/><Relationship Id="rId27" Type="http://schemas.openxmlformats.org/officeDocument/2006/relationships/image" Target="../media/image2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40.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24.emf"/></Relationships>
</file>

<file path=ppt/slides/_rels/slide28.xml.rels><?xml version="1.0" encoding="UTF-8" standalone="yes"?>
<Relationships xmlns="http://schemas.openxmlformats.org/package/2006/relationships"><Relationship Id="rId3" Type="http://schemas.openxmlformats.org/officeDocument/2006/relationships/hyperlink" Target="https://gitee.com/mindspore/mindspore/tree/r1.8/mindspore/ccsrc/frontend/parallel/ops_info" TargetMode="External"/><Relationship Id="rId2" Type="http://schemas.openxmlformats.org/officeDocument/2006/relationships/hyperlink" Target="https://gitee.com/mindspore/mindspore/tree/r1.8/mindspore/ccsrc/frontend/parallel/tensor_layout" TargetMode="Externa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9.tiff"/><Relationship Id="rId4" Type="http://schemas.openxmlformats.org/officeDocument/2006/relationships/hyperlink" Target="https://gitee.com/mindspore/mindspore/tree/r1.8/mindspore/ccsrc/frontend/parallel/auto_paralle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9626773" y="5236750"/>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645" y="5272375"/>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A20298AF-5047-2F45-95FE-204F0D4AE450}"/>
              </a:ext>
            </a:extLst>
          </p:cNvPr>
          <p:cNvSpPr txBox="1">
            <a:spLocks/>
          </p:cNvSpPr>
          <p:nvPr/>
        </p:nvSpPr>
        <p:spPr>
          <a:xfrm>
            <a:off x="337741" y="692696"/>
            <a:ext cx="5976664"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dist"/>
            <a:r>
              <a:rPr lang="zh-CN" altLang="en-US" sz="6600" kern="0">
                <a:solidFill>
                  <a:schemeClr val="bg1"/>
                </a:solidFill>
                <a:latin typeface="Microsoft YaHei" panose="020B0503020204020204" pitchFamily="34" charset="-122"/>
                <a:ea typeface="Microsoft YaHei" panose="020B0503020204020204" pitchFamily="34" charset="-122"/>
              </a:rPr>
              <a:t>分布式训练</a:t>
            </a:r>
            <a:r>
              <a:rPr lang="zh-CN" altLang="en-US" sz="4000" kern="0">
                <a:solidFill>
                  <a:schemeClr val="bg1"/>
                </a:solidFill>
                <a:latin typeface="Microsoft YaHei" panose="020B0503020204020204" pitchFamily="34" charset="-122"/>
                <a:ea typeface="Microsoft YaHei" panose="020B0503020204020204" pitchFamily="34" charset="-122"/>
              </a:rPr>
              <a:t>系列</a:t>
            </a:r>
            <a:endParaRPr lang="zh-CN" altLang="en-US" sz="6600" kern="0" dirty="0">
              <a:solidFill>
                <a:schemeClr val="bg1"/>
              </a:solidFill>
              <a:latin typeface="Microsoft YaHei" panose="020B0503020204020204" pitchFamily="34" charset="-122"/>
              <a:ea typeface="Microsoft YaHei" panose="020B0503020204020204" pitchFamily="34" charset="-122"/>
            </a:endParaRPr>
          </a:p>
        </p:txBody>
      </p:sp>
      <p:sp>
        <p:nvSpPr>
          <p:cNvPr id="9" name="标题 1">
            <a:extLst>
              <a:ext uri="{FF2B5EF4-FFF2-40B4-BE49-F238E27FC236}">
                <a16:creationId xmlns:a16="http://schemas.microsoft.com/office/drawing/2014/main" id="{37ECC7C2-E8D6-B04E-93BE-FBBD44BC787D}"/>
              </a:ext>
            </a:extLst>
          </p:cNvPr>
          <p:cNvSpPr txBox="1">
            <a:spLocks/>
          </p:cNvSpPr>
          <p:nvPr/>
        </p:nvSpPr>
        <p:spPr>
          <a:xfrm>
            <a:off x="337741" y="1772816"/>
            <a:ext cx="1008112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kern="0" dirty="0">
                <a:solidFill>
                  <a:schemeClr val="bg1"/>
                </a:solidFill>
                <a:latin typeface="Microsoft YaHei" panose="020B0503020204020204" pitchFamily="34" charset="-122"/>
                <a:ea typeface="Microsoft YaHei" panose="020B0503020204020204" pitchFamily="34" charset="-122"/>
              </a:rPr>
              <a:t>AI</a:t>
            </a:r>
            <a:r>
              <a:rPr lang="zh-CN" altLang="en-US" sz="9600" kern="0" dirty="0">
                <a:solidFill>
                  <a:schemeClr val="bg1"/>
                </a:solidFill>
                <a:latin typeface="Microsoft YaHei" panose="020B0503020204020204" pitchFamily="34" charset="-122"/>
                <a:ea typeface="Microsoft YaHei" panose="020B0503020204020204" pitchFamily="34" charset="-122"/>
              </a:rPr>
              <a:t>框架中的分布式</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4ABDE2-16A1-FE42-BC48-02D1F0E3B783}"/>
              </a:ext>
            </a:extLst>
          </p:cNvPr>
          <p:cNvSpPr>
            <a:spLocks noGrp="1"/>
          </p:cNvSpPr>
          <p:nvPr>
            <p:ph type="title"/>
          </p:nvPr>
        </p:nvSpPr>
        <p:spPr/>
        <p:txBody>
          <a:bodyPr/>
          <a:lstStyle/>
          <a:p>
            <a:r>
              <a:rPr kumimoji="1" lang="zh-CN" altLang="en-US" dirty="0"/>
              <a:t>并行计算处理硬件架构（</a:t>
            </a:r>
            <a:r>
              <a:rPr kumimoji="1" lang="en-US" altLang="zh-CN" dirty="0"/>
              <a:t>IIII</a:t>
            </a:r>
            <a:r>
              <a:rPr kumimoji="1" lang="zh-CN" altLang="en-US" dirty="0"/>
              <a:t>）： </a:t>
            </a:r>
            <a:r>
              <a:rPr kumimoji="1" lang="en-US" altLang="zh-CN" dirty="0"/>
              <a:t>SIMT</a:t>
            </a:r>
            <a:r>
              <a:rPr lang="en-US" altLang="zh-CN" dirty="0"/>
              <a:t> </a:t>
            </a:r>
            <a:r>
              <a:rPr lang="zh-CN" altLang="en-US" dirty="0"/>
              <a:t>系统</a:t>
            </a:r>
          </a:p>
        </p:txBody>
      </p:sp>
      <p:sp>
        <p:nvSpPr>
          <p:cNvPr id="5" name="内容占位符 4">
            <a:extLst>
              <a:ext uri="{FF2B5EF4-FFF2-40B4-BE49-F238E27FC236}">
                <a16:creationId xmlns:a16="http://schemas.microsoft.com/office/drawing/2014/main" id="{3848CF2F-E3E6-EF4F-8F78-F1BC50EDE87A}"/>
              </a:ext>
            </a:extLst>
          </p:cNvPr>
          <p:cNvSpPr>
            <a:spLocks noGrp="1"/>
          </p:cNvSpPr>
          <p:nvPr>
            <p:ph sz="half" idx="1"/>
          </p:nvPr>
        </p:nvSpPr>
        <p:spPr/>
        <p:txBody>
          <a:bodyPr/>
          <a:lstStyle/>
          <a:p>
            <a:r>
              <a:rPr lang="zh-CN" altLang="en-US" dirty="0"/>
              <a:t>单指令多线程，有效地管理和执行多个单线程，允许一条指令的多数据分开寻址</a:t>
            </a:r>
            <a:endParaRPr lang="en-US" altLang="zh-CN" dirty="0"/>
          </a:p>
          <a:p>
            <a:r>
              <a:rPr lang="zh-CN" altLang="en-US" dirty="0"/>
              <a:t>无需开发者把数据凑成合适的矢量长度，并且</a:t>
            </a:r>
            <a:r>
              <a:rPr lang="en-US" altLang="zh-CN" dirty="0"/>
              <a:t>SIMT</a:t>
            </a:r>
            <a:r>
              <a:rPr lang="zh-CN" altLang="en-US" dirty="0"/>
              <a:t>允许每个线程有不同的分支</a:t>
            </a:r>
            <a:endParaRPr lang="en-US" altLang="zh-CN" dirty="0"/>
          </a:p>
          <a:p>
            <a:r>
              <a:rPr lang="zh-CN" altLang="en-US" dirty="0"/>
              <a:t>条件跳转会根据输入数据不同在不同的线程中有不同表现</a:t>
            </a:r>
            <a:endParaRPr lang="en-US" altLang="zh-CN" dirty="0"/>
          </a:p>
          <a:p>
            <a:pPr marL="0" indent="0">
              <a:buNone/>
            </a:pPr>
            <a:endParaRPr lang="zh-CN" altLang="en-US" dirty="0"/>
          </a:p>
        </p:txBody>
      </p:sp>
      <p:pic>
        <p:nvPicPr>
          <p:cNvPr id="10" name="图片 9">
            <a:extLst>
              <a:ext uri="{FF2B5EF4-FFF2-40B4-BE49-F238E27FC236}">
                <a16:creationId xmlns:a16="http://schemas.microsoft.com/office/drawing/2014/main" id="{DA4B355E-E02C-C646-A498-A86081647C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804" y="3284984"/>
            <a:ext cx="2557353" cy="2557353"/>
          </a:xfrm>
          <a:prstGeom prst="rect">
            <a:avLst/>
          </a:prstGeom>
        </p:spPr>
      </p:pic>
      <p:sp>
        <p:nvSpPr>
          <p:cNvPr id="11" name="矩形 10">
            <a:extLst>
              <a:ext uri="{FF2B5EF4-FFF2-40B4-BE49-F238E27FC236}">
                <a16:creationId xmlns:a16="http://schemas.microsoft.com/office/drawing/2014/main" id="{BCF855F1-B479-0E47-B32D-2E08C82315F6}"/>
              </a:ext>
            </a:extLst>
          </p:cNvPr>
          <p:cNvSpPr/>
          <p:nvPr/>
        </p:nvSpPr>
        <p:spPr bwMode="auto">
          <a:xfrm>
            <a:off x="2930029" y="3618584"/>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2" name="图片 1">
            <a:extLst>
              <a:ext uri="{FF2B5EF4-FFF2-40B4-BE49-F238E27FC236}">
                <a16:creationId xmlns:a16="http://schemas.microsoft.com/office/drawing/2014/main" id="{89F438D1-E346-D94A-9FD0-88BEEA3EEE08}"/>
              </a:ext>
            </a:extLst>
          </p:cNvPr>
          <p:cNvPicPr>
            <a:picLocks noChangeAspect="1"/>
          </p:cNvPicPr>
          <p:nvPr/>
        </p:nvPicPr>
        <p:blipFill>
          <a:blip r:embed="rId3"/>
          <a:stretch>
            <a:fillRect/>
          </a:stretch>
        </p:blipFill>
        <p:spPr>
          <a:xfrm>
            <a:off x="5379559" y="3135038"/>
            <a:ext cx="5256584" cy="2707299"/>
          </a:xfrm>
          <a:prstGeom prst="rect">
            <a:avLst/>
          </a:prstGeom>
        </p:spPr>
      </p:pic>
    </p:spTree>
    <p:extLst>
      <p:ext uri="{BB962C8B-B14F-4D97-AF65-F5344CB8AC3E}">
        <p14:creationId xmlns:p14="http://schemas.microsoft.com/office/powerpoint/2010/main" val="183743378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E1074CCE-EB4E-9C41-875C-4181421903BE}"/>
              </a:ext>
            </a:extLst>
          </p:cNvPr>
          <p:cNvSpPr>
            <a:spLocks noGrp="1"/>
          </p:cNvSpPr>
          <p:nvPr>
            <p:ph sz="half" idx="1"/>
          </p:nvPr>
        </p:nvSpPr>
        <p:spPr>
          <a:xfrm>
            <a:off x="623635" y="980728"/>
            <a:ext cx="10963473" cy="4608512"/>
          </a:xfrm>
        </p:spPr>
        <p:txBody>
          <a:bodyPr anchor="ctr"/>
          <a:lstStyle/>
          <a:p>
            <a:pPr marL="0" indent="0" algn="ctr" eaLnBrk="1" hangingPunct="1">
              <a:spcBef>
                <a:spcPct val="0"/>
              </a:spcBef>
              <a:buNone/>
            </a:pPr>
            <a:r>
              <a:rPr lang="zh-CN" altLang="en-US" sz="4800" b="1" dirty="0">
                <a:solidFill>
                  <a:srgbClr val="C00000"/>
                </a:solidFill>
                <a:cs typeface="Arial" pitchFamily="34" charset="0"/>
              </a:rPr>
              <a:t>分布式训练系统</a:t>
            </a:r>
          </a:p>
        </p:txBody>
      </p:sp>
    </p:spTree>
    <p:extLst>
      <p:ext uri="{BB962C8B-B14F-4D97-AF65-F5344CB8AC3E}">
        <p14:creationId xmlns:p14="http://schemas.microsoft.com/office/powerpoint/2010/main" val="413438892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03D5-D31F-4DFC-AFBD-E33A9347AA73}"/>
              </a:ext>
            </a:extLst>
          </p:cNvPr>
          <p:cNvSpPr>
            <a:spLocks noGrp="1"/>
          </p:cNvSpPr>
          <p:nvPr>
            <p:ph type="title"/>
          </p:nvPr>
        </p:nvSpPr>
        <p:spPr/>
        <p:txBody>
          <a:bodyPr/>
          <a:lstStyle/>
          <a:p>
            <a:r>
              <a:rPr lang="zh-CN" altLang="en-US" dirty="0"/>
              <a:t>分布式训练系统</a:t>
            </a:r>
            <a:endParaRPr lang="en-US" dirty="0"/>
          </a:p>
        </p:txBody>
      </p:sp>
      <p:sp>
        <p:nvSpPr>
          <p:cNvPr id="3" name="Text Placeholder 2">
            <a:extLst>
              <a:ext uri="{FF2B5EF4-FFF2-40B4-BE49-F238E27FC236}">
                <a16:creationId xmlns:a16="http://schemas.microsoft.com/office/drawing/2014/main" id="{2EC07DE9-5B8D-4ECF-B5E8-9E1C0BC29C04}"/>
              </a:ext>
            </a:extLst>
          </p:cNvPr>
          <p:cNvSpPr>
            <a:spLocks noGrp="1"/>
          </p:cNvSpPr>
          <p:nvPr>
            <p:ph sz="half" idx="1"/>
          </p:nvPr>
        </p:nvSpPr>
        <p:spPr/>
        <p:txBody>
          <a:bodyPr/>
          <a:lstStyle/>
          <a:p>
            <a:pPr marL="0" indent="0">
              <a:buNone/>
            </a:pPr>
            <a:r>
              <a:rPr lang="zh-CN" altLang="en-US" b="1" dirty="0"/>
              <a:t>定义：能够分布式地执行深度学习的训练的系统</a:t>
            </a:r>
            <a:endParaRPr lang="en-US" altLang="zh-CN" b="1" dirty="0"/>
          </a:p>
          <a:p>
            <a:endParaRPr lang="en-US" altLang="zh-CN" dirty="0"/>
          </a:p>
          <a:p>
            <a:pPr marL="404813" indent="-404813">
              <a:buFont typeface="Wingdings" pitchFamily="2" charset="2"/>
              <a:buChar char="l"/>
            </a:pPr>
            <a:r>
              <a:rPr lang="zh-CN" altLang="en-US" b="1" dirty="0"/>
              <a:t>分布式用户接口</a:t>
            </a:r>
            <a:endParaRPr lang="en-US" altLang="zh-CN" b="1" dirty="0"/>
          </a:p>
          <a:p>
            <a:pPr marL="694190" lvl="1" indent="-457200">
              <a:buFont typeface="Wingdings" pitchFamily="2" charset="2"/>
              <a:buChar char="p"/>
            </a:pPr>
            <a:r>
              <a:rPr lang="zh-CN" altLang="en-US" dirty="0"/>
              <a:t>用户通过接口，实现模型的分布化</a:t>
            </a:r>
            <a:endParaRPr lang="en-US" altLang="zh-CN" dirty="0"/>
          </a:p>
          <a:p>
            <a:pPr marL="404813" indent="-404813">
              <a:buFont typeface="Wingdings" pitchFamily="2" charset="2"/>
              <a:buChar char="l"/>
            </a:pPr>
            <a:r>
              <a:rPr lang="zh-CN" altLang="en-US" b="1" dirty="0"/>
              <a:t>执行单节点训练</a:t>
            </a:r>
            <a:endParaRPr lang="en-US" altLang="zh-CN" b="1" dirty="0"/>
          </a:p>
          <a:p>
            <a:pPr marL="685800" lvl="1" indent="-457200">
              <a:buFont typeface="Wingdings" pitchFamily="2" charset="2"/>
              <a:buChar char="p"/>
            </a:pPr>
            <a:r>
              <a:rPr lang="zh-CN" altLang="en-US" dirty="0"/>
              <a:t>产生本地执行的逻辑</a:t>
            </a:r>
            <a:endParaRPr lang="en-US" altLang="zh-CN" dirty="0"/>
          </a:p>
          <a:p>
            <a:pPr marL="404813" indent="-404813">
              <a:buFont typeface="Wingdings" pitchFamily="2" charset="2"/>
              <a:buChar char="l"/>
            </a:pPr>
            <a:r>
              <a:rPr lang="zh-CN" altLang="en-US" b="1" dirty="0"/>
              <a:t>通信协调</a:t>
            </a:r>
            <a:endParaRPr lang="en-US" altLang="zh-CN" b="1" dirty="0"/>
          </a:p>
          <a:p>
            <a:pPr marL="685800" lvl="1" indent="-457200">
              <a:buFont typeface="Wingdings" pitchFamily="2" charset="2"/>
              <a:buChar char="p"/>
            </a:pPr>
            <a:r>
              <a:rPr lang="zh-CN" altLang="en-US" dirty="0"/>
              <a:t>实现多节点之间的通信协调</a:t>
            </a:r>
            <a:endParaRPr lang="en-US" altLang="zh-CN" dirty="0"/>
          </a:p>
          <a:p>
            <a:endParaRPr lang="en-US" dirty="0"/>
          </a:p>
          <a:p>
            <a:pPr marL="0" indent="0">
              <a:buNone/>
            </a:pPr>
            <a:r>
              <a:rPr lang="zh-CN" altLang="en-US" b="1" dirty="0"/>
              <a:t>意义：提供易于使用，高效率的分布式训练</a:t>
            </a:r>
            <a:endParaRPr lang="en-US" b="1" dirty="0"/>
          </a:p>
        </p:txBody>
      </p:sp>
    </p:spTree>
    <p:extLst>
      <p:ext uri="{BB962C8B-B14F-4D97-AF65-F5344CB8AC3E}">
        <p14:creationId xmlns:p14="http://schemas.microsoft.com/office/powerpoint/2010/main" val="82837048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03D5-D31F-4DFC-AFBD-E33A9347AA73}"/>
              </a:ext>
            </a:extLst>
          </p:cNvPr>
          <p:cNvSpPr>
            <a:spLocks noGrp="1"/>
          </p:cNvSpPr>
          <p:nvPr>
            <p:ph type="title"/>
          </p:nvPr>
        </p:nvSpPr>
        <p:spPr/>
        <p:txBody>
          <a:bodyPr/>
          <a:lstStyle/>
          <a:p>
            <a:r>
              <a:rPr lang="zh-CN" altLang="en-US" dirty="0">
                <a:latin typeface="+mj-ea"/>
                <a:ea typeface="+mj-ea"/>
              </a:rPr>
              <a:t>分布式训练系统分类对比</a:t>
            </a:r>
            <a:endParaRPr lang="en-US" dirty="0">
              <a:latin typeface="+mj-ea"/>
              <a:ea typeface="+mj-ea"/>
            </a:endParaRPr>
          </a:p>
        </p:txBody>
      </p:sp>
      <p:sp>
        <p:nvSpPr>
          <p:cNvPr id="3" name="Text Placeholder 2">
            <a:extLst>
              <a:ext uri="{FF2B5EF4-FFF2-40B4-BE49-F238E27FC236}">
                <a16:creationId xmlns:a16="http://schemas.microsoft.com/office/drawing/2014/main" id="{2EC07DE9-5B8D-4ECF-B5E8-9E1C0BC29C04}"/>
              </a:ext>
            </a:extLst>
          </p:cNvPr>
          <p:cNvSpPr>
            <a:spLocks noGrp="1"/>
          </p:cNvSpPr>
          <p:nvPr>
            <p:ph sz="half" idx="1"/>
          </p:nvPr>
        </p:nvSpPr>
        <p:spPr/>
        <p:txBody>
          <a:bodyPr/>
          <a:lstStyle/>
          <a:p>
            <a:r>
              <a:rPr lang="zh-CN" altLang="en-US" dirty="0">
                <a:latin typeface="+mj-ea"/>
                <a:ea typeface="+mj-ea"/>
              </a:rPr>
              <a:t>按照实现方式的不同，分为：</a:t>
            </a:r>
            <a:endParaRPr lang="en-US" altLang="zh-CN" dirty="0">
              <a:latin typeface="+mj-ea"/>
              <a:ea typeface="+mj-ea"/>
            </a:endParaRPr>
          </a:p>
          <a:p>
            <a:pPr marL="457200" indent="-457200">
              <a:buFont typeface="Arial" panose="020B0604020202020204" pitchFamily="34" charset="0"/>
              <a:buChar char="•"/>
            </a:pPr>
            <a:r>
              <a:rPr lang="zh-CN" altLang="en-US" b="1" dirty="0">
                <a:latin typeface="+mj-ea"/>
                <a:ea typeface="+mj-ea"/>
              </a:rPr>
              <a:t>框架内嵌</a:t>
            </a:r>
            <a:r>
              <a:rPr lang="zh-CN" altLang="en-US" dirty="0">
                <a:latin typeface="+mj-ea"/>
                <a:ea typeface="+mj-ea"/>
              </a:rPr>
              <a:t>分布式训练系统</a:t>
            </a:r>
            <a:endParaRPr lang="en-US" altLang="zh-CN" dirty="0">
              <a:latin typeface="+mj-ea"/>
              <a:ea typeface="+mj-ea"/>
            </a:endParaRPr>
          </a:p>
          <a:p>
            <a:pPr marL="457200" indent="-457200">
              <a:buFont typeface="Arial" panose="020B0604020202020204" pitchFamily="34" charset="0"/>
              <a:buChar char="•"/>
            </a:pPr>
            <a:r>
              <a:rPr lang="zh-CN" altLang="en-US" b="1" dirty="0">
                <a:latin typeface="+mj-ea"/>
                <a:ea typeface="+mj-ea"/>
              </a:rPr>
              <a:t>跨框架通用</a:t>
            </a:r>
            <a:r>
              <a:rPr lang="zh-CN" altLang="en-US" dirty="0">
                <a:latin typeface="+mj-ea"/>
                <a:ea typeface="+mj-ea"/>
              </a:rPr>
              <a:t>分布式训练系统</a:t>
            </a:r>
            <a:endParaRPr lang="en-US" altLang="zh-CN" dirty="0">
              <a:latin typeface="+mj-ea"/>
              <a:ea typeface="+mj-ea"/>
            </a:endParaRPr>
          </a:p>
        </p:txBody>
      </p:sp>
      <p:graphicFrame>
        <p:nvGraphicFramePr>
          <p:cNvPr id="6" name="Table 6">
            <a:extLst>
              <a:ext uri="{FF2B5EF4-FFF2-40B4-BE49-F238E27FC236}">
                <a16:creationId xmlns:a16="http://schemas.microsoft.com/office/drawing/2014/main" id="{2957ED08-AA09-4C41-9A29-92D4A8FD87DE}"/>
              </a:ext>
            </a:extLst>
          </p:cNvPr>
          <p:cNvGraphicFramePr>
            <a:graphicFrameLocks noGrp="1"/>
          </p:cNvGraphicFramePr>
          <p:nvPr>
            <p:extLst>
              <p:ext uri="{D42A27DB-BD31-4B8C-83A1-F6EECF244321}">
                <p14:modId xmlns:p14="http://schemas.microsoft.com/office/powerpoint/2010/main" val="4280616384"/>
              </p:ext>
            </p:extLst>
          </p:nvPr>
        </p:nvGraphicFramePr>
        <p:xfrm>
          <a:off x="1883830" y="3284984"/>
          <a:ext cx="8255000" cy="2621280"/>
        </p:xfrm>
        <a:graphic>
          <a:graphicData uri="http://schemas.openxmlformats.org/drawingml/2006/table">
            <a:tbl>
              <a:tblPr firstRow="1" bandRow="1">
                <a:tableStyleId>{5C22544A-7EE6-4342-B048-85BDC9FD1C3A}</a:tableStyleId>
              </a:tblPr>
              <a:tblGrid>
                <a:gridCol w="2063750">
                  <a:extLst>
                    <a:ext uri="{9D8B030D-6E8A-4147-A177-3AD203B41FA5}">
                      <a16:colId xmlns:a16="http://schemas.microsoft.com/office/drawing/2014/main" val="3564192605"/>
                    </a:ext>
                  </a:extLst>
                </a:gridCol>
                <a:gridCol w="2063750">
                  <a:extLst>
                    <a:ext uri="{9D8B030D-6E8A-4147-A177-3AD203B41FA5}">
                      <a16:colId xmlns:a16="http://schemas.microsoft.com/office/drawing/2014/main" val="1429271046"/>
                    </a:ext>
                  </a:extLst>
                </a:gridCol>
                <a:gridCol w="2063750">
                  <a:extLst>
                    <a:ext uri="{9D8B030D-6E8A-4147-A177-3AD203B41FA5}">
                      <a16:colId xmlns:a16="http://schemas.microsoft.com/office/drawing/2014/main" val="4202025510"/>
                    </a:ext>
                  </a:extLst>
                </a:gridCol>
                <a:gridCol w="2063750">
                  <a:extLst>
                    <a:ext uri="{9D8B030D-6E8A-4147-A177-3AD203B41FA5}">
                      <a16:colId xmlns:a16="http://schemas.microsoft.com/office/drawing/2014/main" val="325254178"/>
                    </a:ext>
                  </a:extLst>
                </a:gridCol>
              </a:tblGrid>
              <a:tr h="640080">
                <a:tc>
                  <a:txBody>
                    <a:bodyPr/>
                    <a:lstStyle/>
                    <a:p>
                      <a:pPr algn="ctr"/>
                      <a:endParaRPr lang="en-US" sz="2000" dirty="0"/>
                    </a:p>
                  </a:txBody>
                  <a:tcPr anchor="ctr">
                    <a:solidFill>
                      <a:srgbClr val="FFC000"/>
                    </a:solidFill>
                  </a:tcPr>
                </a:tc>
                <a:tc>
                  <a:txBody>
                    <a:bodyPr/>
                    <a:lstStyle/>
                    <a:p>
                      <a:pPr algn="ctr"/>
                      <a:r>
                        <a:rPr lang="en-US" altLang="zh-CN" sz="2000" dirty="0"/>
                        <a:t>TensorFlow/MindSpore</a:t>
                      </a:r>
                      <a:endParaRPr lang="en-US" sz="2000" dirty="0"/>
                    </a:p>
                  </a:txBody>
                  <a:tcPr anchor="ctr">
                    <a:solidFill>
                      <a:srgbClr val="FFC000"/>
                    </a:solidFill>
                  </a:tcPr>
                </a:tc>
                <a:tc>
                  <a:txBody>
                    <a:bodyPr/>
                    <a:lstStyle/>
                    <a:p>
                      <a:pPr algn="ctr"/>
                      <a:r>
                        <a:rPr lang="en-US" sz="2000" dirty="0"/>
                        <a:t>PyTorch</a:t>
                      </a:r>
                    </a:p>
                  </a:txBody>
                  <a:tcPr anchor="ctr">
                    <a:solidFill>
                      <a:srgbClr val="FFC000"/>
                    </a:solidFill>
                  </a:tcPr>
                </a:tc>
                <a:tc>
                  <a:txBody>
                    <a:bodyPr/>
                    <a:lstStyle/>
                    <a:p>
                      <a:pPr algn="ctr"/>
                      <a:r>
                        <a:rPr lang="en-US" sz="2000" dirty="0"/>
                        <a:t>Horovod</a:t>
                      </a:r>
                      <a:r>
                        <a:rPr lang="en-US" altLang="zh-CN" sz="2000" dirty="0"/>
                        <a:t>/</a:t>
                      </a:r>
                      <a:r>
                        <a:rPr lang="en-US" altLang="zh-CN" sz="2000" dirty="0" err="1"/>
                        <a:t>DeepSpeed</a:t>
                      </a:r>
                      <a:endParaRPr lang="en-US" sz="2000" dirty="0"/>
                    </a:p>
                  </a:txBody>
                  <a:tcPr anchor="ctr">
                    <a:solidFill>
                      <a:srgbClr val="FFC000"/>
                    </a:solidFill>
                  </a:tcPr>
                </a:tc>
                <a:extLst>
                  <a:ext uri="{0D108BD9-81ED-4DB2-BD59-A6C34878D82A}">
                    <a16:rowId xmlns:a16="http://schemas.microsoft.com/office/drawing/2014/main" val="970211544"/>
                  </a:ext>
                </a:extLst>
              </a:tr>
              <a:tr h="640080">
                <a:tc>
                  <a:txBody>
                    <a:bodyPr/>
                    <a:lstStyle/>
                    <a:p>
                      <a:pPr algn="l"/>
                      <a:r>
                        <a:rPr lang="zh-CN" altLang="en-US" sz="1800" dirty="0"/>
                        <a:t>分布式用户接口</a:t>
                      </a:r>
                    </a:p>
                  </a:txBody>
                  <a:tcPr anchor="ctr">
                    <a:solidFill>
                      <a:srgbClr val="FFC000">
                        <a:alpha val="20000"/>
                      </a:srgbClr>
                    </a:solidFill>
                  </a:tcPr>
                </a:tc>
                <a:tc>
                  <a:txBody>
                    <a:bodyPr/>
                    <a:lstStyle/>
                    <a:p>
                      <a:pPr algn="ctr"/>
                      <a:r>
                        <a:rPr lang="en-US" sz="1800" dirty="0"/>
                        <a:t>strategy list:</a:t>
                      </a:r>
                    </a:p>
                    <a:p>
                      <a:pPr algn="ctr"/>
                      <a:r>
                        <a:rPr lang="en-US" sz="1800" dirty="0"/>
                        <a:t>PS, All</a:t>
                      </a:r>
                      <a:r>
                        <a:rPr lang="en-US" altLang="zh-CN" sz="1800" dirty="0"/>
                        <a:t>-</a:t>
                      </a:r>
                      <a:r>
                        <a:rPr lang="en-US" sz="1800" dirty="0"/>
                        <a:t>Reduce</a:t>
                      </a:r>
                    </a:p>
                  </a:txBody>
                  <a:tcPr anchor="ctr">
                    <a:solidFill>
                      <a:srgbClr val="FFC000">
                        <a:alpha val="20000"/>
                      </a:srgbClr>
                    </a:solidFill>
                  </a:tcPr>
                </a:tc>
                <a:tc>
                  <a:txBody>
                    <a:bodyPr/>
                    <a:lstStyle/>
                    <a:p>
                      <a:pPr algn="ctr"/>
                      <a:r>
                        <a:rPr lang="en-US" sz="1800" dirty="0"/>
                        <a:t>p2p + collective comm.</a:t>
                      </a:r>
                    </a:p>
                  </a:txBody>
                  <a:tcPr anchor="ctr">
                    <a:solidFill>
                      <a:srgbClr val="FFC000">
                        <a:alpha val="20000"/>
                      </a:srgbClr>
                    </a:solidFill>
                  </a:tcPr>
                </a:tc>
                <a:tc>
                  <a:txBody>
                    <a:bodyPr/>
                    <a:lstStyle/>
                    <a:p>
                      <a:pPr algn="ctr"/>
                      <a:r>
                        <a:rPr lang="en-US" sz="1800" dirty="0"/>
                        <a:t>Distributed-Optimizer</a:t>
                      </a:r>
                    </a:p>
                  </a:txBody>
                  <a:tcPr anchor="ctr">
                    <a:solidFill>
                      <a:srgbClr val="FFC000">
                        <a:alpha val="20000"/>
                      </a:srgbClr>
                    </a:solidFill>
                  </a:tcPr>
                </a:tc>
                <a:extLst>
                  <a:ext uri="{0D108BD9-81ED-4DB2-BD59-A6C34878D82A}">
                    <a16:rowId xmlns:a16="http://schemas.microsoft.com/office/drawing/2014/main" val="2210272058"/>
                  </a:ext>
                </a:extLst>
              </a:tr>
              <a:tr h="64008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zh-CN" altLang="en-US" sz="1800" dirty="0"/>
                        <a:t>执行单节点训练</a:t>
                      </a:r>
                      <a:endParaRPr lang="en-US" altLang="zh-CN" sz="1800" dirty="0"/>
                    </a:p>
                  </a:txBody>
                  <a:tcPr anchor="ctr">
                    <a:solidFill>
                      <a:schemeClr val="bg1"/>
                    </a:solidFill>
                  </a:tcPr>
                </a:tc>
                <a:tc>
                  <a:txBody>
                    <a:bodyPr/>
                    <a:lstStyle/>
                    <a:p>
                      <a:pPr algn="ctr"/>
                      <a:r>
                        <a:rPr lang="en-US" altLang="zh-CN" sz="1800" dirty="0"/>
                        <a:t>TensorFlow/MindSpore</a:t>
                      </a:r>
                      <a:endParaRPr lang="en-US" sz="1800" dirty="0"/>
                    </a:p>
                  </a:txBody>
                  <a:tcPr anchor="ctr">
                    <a:solidFill>
                      <a:schemeClr val="bg1"/>
                    </a:solidFill>
                  </a:tcPr>
                </a:tc>
                <a:tc>
                  <a:txBody>
                    <a:bodyPr/>
                    <a:lstStyle/>
                    <a:p>
                      <a:pPr algn="ctr"/>
                      <a:r>
                        <a:rPr lang="en-US" sz="1800" dirty="0"/>
                        <a:t>PyTorch</a:t>
                      </a:r>
                    </a:p>
                  </a:txBody>
                  <a:tcPr anchor="ctr">
                    <a:solidFill>
                      <a:schemeClr val="bg1"/>
                    </a:solidFill>
                  </a:tcPr>
                </a:tc>
                <a:tc>
                  <a:txBody>
                    <a:bodyPr/>
                    <a:lstStyle/>
                    <a:p>
                      <a:pPr algn="ctr"/>
                      <a:r>
                        <a:rPr lang="en-US" sz="1800" dirty="0"/>
                        <a:t>N/A</a:t>
                      </a:r>
                    </a:p>
                  </a:txBody>
                  <a:tcPr anchor="ctr">
                    <a:solidFill>
                      <a:schemeClr val="bg1"/>
                    </a:solidFill>
                  </a:tcPr>
                </a:tc>
                <a:extLst>
                  <a:ext uri="{0D108BD9-81ED-4DB2-BD59-A6C34878D82A}">
                    <a16:rowId xmlns:a16="http://schemas.microsoft.com/office/drawing/2014/main" val="674832178"/>
                  </a:ext>
                </a:extLst>
              </a:tr>
              <a:tr h="640080">
                <a:tc>
                  <a:txBody>
                    <a:bodyPr/>
                    <a:lstStyle/>
                    <a:p>
                      <a:pPr algn="l"/>
                      <a:r>
                        <a:rPr lang="zh-CN" altLang="en-US" sz="1800" dirty="0"/>
                        <a:t>通信协调</a:t>
                      </a:r>
                    </a:p>
                  </a:txBody>
                  <a:tcPr anchor="ctr">
                    <a:solidFill>
                      <a:srgbClr val="FFC000">
                        <a:alpha val="20000"/>
                      </a:srgbClr>
                    </a:solidFill>
                  </a:tcPr>
                </a:tc>
                <a:tc>
                  <a:txBody>
                    <a:bodyPr/>
                    <a:lstStyle/>
                    <a:p>
                      <a:pPr algn="ctr"/>
                      <a:r>
                        <a:rPr lang="en-US" altLang="zh-CN" sz="1800" dirty="0"/>
                        <a:t>gRPC, </a:t>
                      </a:r>
                      <a:r>
                        <a:rPr lang="en-US" sz="1800" dirty="0"/>
                        <a:t>RDMA, NCCL</a:t>
                      </a:r>
                    </a:p>
                  </a:txBody>
                  <a:tcPr anchor="ctr">
                    <a:solidFill>
                      <a:srgbClr val="FFC000">
                        <a:alpha val="20000"/>
                      </a:srgbClr>
                    </a:solidFill>
                  </a:tcPr>
                </a:tc>
                <a:tc>
                  <a:txBody>
                    <a:bodyPr/>
                    <a:lstStyle/>
                    <a:p>
                      <a:pPr algn="ctr"/>
                      <a:r>
                        <a:rPr lang="en-US" sz="1800" dirty="0" err="1"/>
                        <a:t>Gloo</a:t>
                      </a:r>
                      <a:r>
                        <a:rPr lang="en-US" sz="1800" dirty="0"/>
                        <a:t>, MPI, NCCL</a:t>
                      </a:r>
                    </a:p>
                  </a:txBody>
                  <a:tcPr anchor="ctr">
                    <a:solidFill>
                      <a:srgbClr val="FFC000">
                        <a:alpha val="20000"/>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dirty="0" err="1"/>
                        <a:t>Gloo</a:t>
                      </a:r>
                      <a:r>
                        <a:rPr lang="en-US" sz="1800" dirty="0"/>
                        <a:t>, MPI, NCCL</a:t>
                      </a:r>
                    </a:p>
                    <a:p>
                      <a:pPr algn="ctr"/>
                      <a:endParaRPr lang="en-US" sz="1800" dirty="0"/>
                    </a:p>
                  </a:txBody>
                  <a:tcPr anchor="ctr">
                    <a:solidFill>
                      <a:srgbClr val="FFC000">
                        <a:alpha val="20000"/>
                      </a:srgbClr>
                    </a:solidFill>
                  </a:tcPr>
                </a:tc>
                <a:extLst>
                  <a:ext uri="{0D108BD9-81ED-4DB2-BD59-A6C34878D82A}">
                    <a16:rowId xmlns:a16="http://schemas.microsoft.com/office/drawing/2014/main" val="1629139980"/>
                  </a:ext>
                </a:extLst>
              </a:tr>
            </a:tbl>
          </a:graphicData>
        </a:graphic>
      </p:graphicFrame>
      <p:grpSp>
        <p:nvGrpSpPr>
          <p:cNvPr id="10" name="Group 9">
            <a:extLst>
              <a:ext uri="{FF2B5EF4-FFF2-40B4-BE49-F238E27FC236}">
                <a16:creationId xmlns:a16="http://schemas.microsoft.com/office/drawing/2014/main" id="{3F7458E3-8510-42BD-B141-31F351798FB6}"/>
              </a:ext>
            </a:extLst>
          </p:cNvPr>
          <p:cNvGrpSpPr/>
          <p:nvPr/>
        </p:nvGrpSpPr>
        <p:grpSpPr>
          <a:xfrm>
            <a:off x="8129431" y="3144852"/>
            <a:ext cx="2098266" cy="3204673"/>
            <a:chOff x="8127050" y="3144851"/>
            <a:chExt cx="2098266" cy="3204673"/>
          </a:xfrm>
        </p:grpSpPr>
        <p:sp>
          <p:nvSpPr>
            <p:cNvPr id="7" name="Rectangle: Rounded Corners 6">
              <a:extLst>
                <a:ext uri="{FF2B5EF4-FFF2-40B4-BE49-F238E27FC236}">
                  <a16:creationId xmlns:a16="http://schemas.microsoft.com/office/drawing/2014/main" id="{63112A9B-6B49-431D-8EBC-856A438CA2D7}"/>
                </a:ext>
              </a:extLst>
            </p:cNvPr>
            <p:cNvSpPr/>
            <p:nvPr/>
          </p:nvSpPr>
          <p:spPr bwMode="auto">
            <a:xfrm>
              <a:off x="8127050" y="3144851"/>
              <a:ext cx="2098266" cy="3204673"/>
            </a:xfrm>
            <a:prstGeom prst="roundRect">
              <a:avLst>
                <a:gd name="adj" fmla="val 12798"/>
              </a:avLst>
            </a:prstGeom>
            <a:noFill/>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latin typeface="+mj-ea"/>
                <a:ea typeface="+mj-ea"/>
                <a:cs typeface="Segoe UI" pitchFamily="34" charset="0"/>
              </a:endParaRPr>
            </a:p>
          </p:txBody>
        </p:sp>
        <p:sp>
          <p:nvSpPr>
            <p:cNvPr id="5" name="TextBox 4">
              <a:extLst>
                <a:ext uri="{FF2B5EF4-FFF2-40B4-BE49-F238E27FC236}">
                  <a16:creationId xmlns:a16="http://schemas.microsoft.com/office/drawing/2014/main" id="{A087F89F-B8D5-4912-B81C-B46A07AC387B}"/>
                </a:ext>
              </a:extLst>
            </p:cNvPr>
            <p:cNvSpPr txBox="1"/>
            <p:nvPr/>
          </p:nvSpPr>
          <p:spPr>
            <a:xfrm>
              <a:off x="8406741" y="5931078"/>
              <a:ext cx="1384995" cy="276999"/>
            </a:xfrm>
            <a:prstGeom prst="rect">
              <a:avLst/>
            </a:prstGeom>
            <a:noFill/>
          </p:spPr>
          <p:txBody>
            <a:bodyPr wrap="none" lIns="0" tIns="0" rIns="0" bIns="0" rtlCol="0">
              <a:spAutoFit/>
            </a:bodyPr>
            <a:lstStyle/>
            <a:p>
              <a:pPr algn="l"/>
              <a:r>
                <a:rPr lang="zh-CN" altLang="en-US" i="1" dirty="0">
                  <a:solidFill>
                    <a:srgbClr val="D73B01"/>
                  </a:solidFill>
                  <a:latin typeface="+mj-ea"/>
                  <a:ea typeface="+mj-ea"/>
                </a:rPr>
                <a:t>支持多种框架</a:t>
              </a:r>
              <a:endParaRPr lang="en-US" i="1" dirty="0" err="1">
                <a:solidFill>
                  <a:srgbClr val="D73B01"/>
                </a:solidFill>
                <a:latin typeface="+mj-ea"/>
                <a:ea typeface="+mj-ea"/>
              </a:endParaRPr>
            </a:p>
          </p:txBody>
        </p:sp>
      </p:grpSp>
      <p:sp>
        <p:nvSpPr>
          <p:cNvPr id="8" name="Rectangle 7">
            <a:extLst>
              <a:ext uri="{FF2B5EF4-FFF2-40B4-BE49-F238E27FC236}">
                <a16:creationId xmlns:a16="http://schemas.microsoft.com/office/drawing/2014/main" id="{0D8A45BF-07A0-4C53-B918-E2CB58024939}"/>
              </a:ext>
            </a:extLst>
          </p:cNvPr>
          <p:cNvSpPr/>
          <p:nvPr/>
        </p:nvSpPr>
        <p:spPr bwMode="auto">
          <a:xfrm>
            <a:off x="8069612" y="3074126"/>
            <a:ext cx="2243321" cy="3326674"/>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latin typeface="+mj-ea"/>
              <a:ea typeface="+mj-ea"/>
              <a:cs typeface="Segoe UI" pitchFamily="34" charset="0"/>
            </a:endParaRPr>
          </a:p>
        </p:txBody>
      </p:sp>
      <p:sp>
        <p:nvSpPr>
          <p:cNvPr id="12" name="Rectangle 11">
            <a:extLst>
              <a:ext uri="{FF2B5EF4-FFF2-40B4-BE49-F238E27FC236}">
                <a16:creationId xmlns:a16="http://schemas.microsoft.com/office/drawing/2014/main" id="{129B0EAD-F909-48E2-B6E5-057C42E2D0DE}"/>
              </a:ext>
            </a:extLst>
          </p:cNvPr>
          <p:cNvSpPr/>
          <p:nvPr/>
        </p:nvSpPr>
        <p:spPr bwMode="auto">
          <a:xfrm>
            <a:off x="6018701" y="3244780"/>
            <a:ext cx="2243321" cy="2701688"/>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latin typeface="+mj-ea"/>
              <a:ea typeface="+mj-ea"/>
              <a:cs typeface="Segoe UI" pitchFamily="34" charset="0"/>
            </a:endParaRPr>
          </a:p>
        </p:txBody>
      </p:sp>
      <p:grpSp>
        <p:nvGrpSpPr>
          <p:cNvPr id="11" name="Group 10">
            <a:extLst>
              <a:ext uri="{FF2B5EF4-FFF2-40B4-BE49-F238E27FC236}">
                <a16:creationId xmlns:a16="http://schemas.microsoft.com/office/drawing/2014/main" id="{AB959525-9FBF-49FF-807D-E843EFB41552}"/>
              </a:ext>
            </a:extLst>
          </p:cNvPr>
          <p:cNvGrpSpPr/>
          <p:nvPr/>
        </p:nvGrpSpPr>
        <p:grpSpPr>
          <a:xfrm>
            <a:off x="3984721" y="3144852"/>
            <a:ext cx="4084890" cy="3204673"/>
            <a:chOff x="3982340" y="3144851"/>
            <a:chExt cx="4084890" cy="3204673"/>
          </a:xfrm>
        </p:grpSpPr>
        <p:sp>
          <p:nvSpPr>
            <p:cNvPr id="4" name="Rectangle: Rounded Corners 3">
              <a:extLst>
                <a:ext uri="{FF2B5EF4-FFF2-40B4-BE49-F238E27FC236}">
                  <a16:creationId xmlns:a16="http://schemas.microsoft.com/office/drawing/2014/main" id="{5F7CF7CE-5359-4782-860C-EC260E71A963}"/>
                </a:ext>
              </a:extLst>
            </p:cNvPr>
            <p:cNvSpPr/>
            <p:nvPr/>
          </p:nvSpPr>
          <p:spPr bwMode="auto">
            <a:xfrm>
              <a:off x="3982340" y="3144851"/>
              <a:ext cx="4084890" cy="3204673"/>
            </a:xfrm>
            <a:prstGeom prst="roundRect">
              <a:avLst>
                <a:gd name="adj" fmla="val 8074"/>
              </a:avLst>
            </a:prstGeom>
            <a:noFill/>
            <a:ln w="28575" cap="flat" cmpd="sng" algn="ctr">
              <a:solidFill>
                <a:schemeClr val="accent4"/>
              </a:solidFill>
              <a:prstDash val="dash"/>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p:spPr>
          <p:style>
            <a:lnRef idx="0">
              <a:scrgbClr r="0" g="0" b="0"/>
            </a:lnRef>
            <a:fillRef idx="0">
              <a:scrgbClr r="0" g="0" b="0"/>
            </a:fillRef>
            <a:effectRef idx="0">
              <a:scrgbClr r="0" g="0" b="0"/>
            </a:effectRef>
            <a:fontRef idx="minor">
              <a:schemeClr val="accent4"/>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latin typeface="+mj-ea"/>
                <a:ea typeface="+mj-ea"/>
                <a:cs typeface="Segoe UI" pitchFamily="34" charset="0"/>
              </a:endParaRPr>
            </a:p>
          </p:txBody>
        </p:sp>
        <p:sp>
          <p:nvSpPr>
            <p:cNvPr id="9" name="TextBox 8">
              <a:extLst>
                <a:ext uri="{FF2B5EF4-FFF2-40B4-BE49-F238E27FC236}">
                  <a16:creationId xmlns:a16="http://schemas.microsoft.com/office/drawing/2014/main" id="{7CB31928-45B1-4730-94C3-355986C42C92}"/>
                </a:ext>
              </a:extLst>
            </p:cNvPr>
            <p:cNvSpPr txBox="1"/>
            <p:nvPr/>
          </p:nvSpPr>
          <p:spPr>
            <a:xfrm>
              <a:off x="5403152" y="5946467"/>
              <a:ext cx="1384995" cy="276999"/>
            </a:xfrm>
            <a:prstGeom prst="rect">
              <a:avLst/>
            </a:prstGeom>
            <a:noFill/>
            <a:ln>
              <a:noFill/>
              <a:extLst>
                <a:ext uri="{C807C97D-BFC1-408E-A445-0C87EB9F89A2}">
                  <ask:lineSketchStyleProps xmlns:ask="http://schemas.microsoft.com/office/drawing/2018/sketchyshapes">
                    <ask:type>
                      <ask:lineSketchFreehand/>
                    </ask:type>
                  </ask:lineSketchStyleProps>
                </a:ext>
              </a:extLst>
            </a:ln>
          </p:spPr>
          <p:txBody>
            <a:bodyPr wrap="none" lIns="0" tIns="0" rIns="0" bIns="0" rtlCol="0">
              <a:spAutoFit/>
            </a:bodyPr>
            <a:lstStyle/>
            <a:p>
              <a:pPr algn="l"/>
              <a:r>
                <a:rPr lang="zh-CN" altLang="en-US" dirty="0">
                  <a:solidFill>
                    <a:srgbClr val="D73B01"/>
                  </a:solidFill>
                  <a:latin typeface="+mj-ea"/>
                  <a:ea typeface="+mj-ea"/>
                </a:rPr>
                <a:t>只支持单框架</a:t>
              </a:r>
              <a:endParaRPr lang="en-US" dirty="0" err="1">
                <a:solidFill>
                  <a:srgbClr val="D73B01"/>
                </a:solidFill>
                <a:latin typeface="+mj-ea"/>
                <a:ea typeface="+mj-ea"/>
              </a:endParaRPr>
            </a:p>
          </p:txBody>
        </p:sp>
      </p:grpSp>
      <p:sp>
        <p:nvSpPr>
          <p:cNvPr id="13" name="Speech Bubble: Rectangle with Corners Rounded 12">
            <a:extLst>
              <a:ext uri="{FF2B5EF4-FFF2-40B4-BE49-F238E27FC236}">
                <a16:creationId xmlns:a16="http://schemas.microsoft.com/office/drawing/2014/main" id="{1D04CFCF-2B84-4C3E-8929-7D57E9A9C4F5}"/>
              </a:ext>
            </a:extLst>
          </p:cNvPr>
          <p:cNvSpPr/>
          <p:nvPr/>
        </p:nvSpPr>
        <p:spPr bwMode="auto">
          <a:xfrm>
            <a:off x="6098030" y="1912369"/>
            <a:ext cx="1729946" cy="809311"/>
          </a:xfrm>
          <a:prstGeom prst="wedgeRoundRectCallout">
            <a:avLst>
              <a:gd name="adj1" fmla="val -57458"/>
              <a:gd name="adj2" fmla="val 137013"/>
              <a:gd name="adj3" fmla="val 16667"/>
            </a:avLst>
          </a:prstGeom>
          <a:solidFill>
            <a:srgbClr val="00827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r>
              <a:rPr lang="en-US" sz="1600" dirty="0">
                <a:gradFill>
                  <a:gsLst>
                    <a:gs pos="0">
                      <a:srgbClr val="FFFFFF"/>
                    </a:gs>
                    <a:gs pos="100000">
                      <a:srgbClr val="FFFFFF"/>
                    </a:gs>
                  </a:gsLst>
                  <a:lin ang="5400000" scaled="0"/>
                </a:gradFill>
                <a:latin typeface="+mj-ea"/>
                <a:ea typeface="+mj-ea"/>
                <a:cs typeface="Segoe UI" pitchFamily="34" charset="0"/>
              </a:rPr>
              <a:t>define comm. implicitly</a:t>
            </a:r>
          </a:p>
        </p:txBody>
      </p:sp>
      <p:sp>
        <p:nvSpPr>
          <p:cNvPr id="14" name="Speech Bubble: Rectangle with Corners Rounded 13">
            <a:extLst>
              <a:ext uri="{FF2B5EF4-FFF2-40B4-BE49-F238E27FC236}">
                <a16:creationId xmlns:a16="http://schemas.microsoft.com/office/drawing/2014/main" id="{CCC6B45B-0B5D-4492-AAD1-6EC31D03966A}"/>
              </a:ext>
            </a:extLst>
          </p:cNvPr>
          <p:cNvSpPr/>
          <p:nvPr/>
        </p:nvSpPr>
        <p:spPr bwMode="auto">
          <a:xfrm>
            <a:off x="8129431" y="1912368"/>
            <a:ext cx="1729946" cy="809311"/>
          </a:xfrm>
          <a:prstGeom prst="wedgeRoundRectCallout">
            <a:avLst>
              <a:gd name="adj1" fmla="val -62553"/>
              <a:gd name="adj2" fmla="val 149265"/>
              <a:gd name="adj3" fmla="val 16667"/>
            </a:avLst>
          </a:prstGeom>
          <a:solidFill>
            <a:srgbClr val="00827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r>
              <a:rPr lang="en-US" sz="1600" dirty="0">
                <a:gradFill>
                  <a:gsLst>
                    <a:gs pos="0">
                      <a:srgbClr val="FFFFFF"/>
                    </a:gs>
                    <a:gs pos="100000">
                      <a:srgbClr val="FFFFFF"/>
                    </a:gs>
                  </a:gsLst>
                  <a:lin ang="5400000" scaled="0"/>
                </a:gradFill>
                <a:latin typeface="+mj-ea"/>
                <a:ea typeface="+mj-ea"/>
                <a:cs typeface="Segoe UI" pitchFamily="34" charset="0"/>
              </a:rPr>
              <a:t>define comm. explicitly</a:t>
            </a:r>
          </a:p>
        </p:txBody>
      </p:sp>
      <p:sp>
        <p:nvSpPr>
          <p:cNvPr id="15" name="Speech Bubble: Rectangle with Corners Rounded 14">
            <a:extLst>
              <a:ext uri="{FF2B5EF4-FFF2-40B4-BE49-F238E27FC236}">
                <a16:creationId xmlns:a16="http://schemas.microsoft.com/office/drawing/2014/main" id="{95E2DB0E-C233-4713-84EB-CD4A62BC1F01}"/>
              </a:ext>
            </a:extLst>
          </p:cNvPr>
          <p:cNvSpPr/>
          <p:nvPr/>
        </p:nvSpPr>
        <p:spPr bwMode="auto">
          <a:xfrm>
            <a:off x="10160832" y="1912368"/>
            <a:ext cx="1788061" cy="809311"/>
          </a:xfrm>
          <a:prstGeom prst="wedgeRoundRectCallout">
            <a:avLst>
              <a:gd name="adj1" fmla="val -67135"/>
              <a:gd name="adj2" fmla="val 162877"/>
              <a:gd name="adj3" fmla="val 16667"/>
            </a:avLst>
          </a:prstGeom>
          <a:solidFill>
            <a:srgbClr val="00827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r>
              <a:rPr lang="en-US" sz="1600" dirty="0">
                <a:gradFill>
                  <a:gsLst>
                    <a:gs pos="0">
                      <a:srgbClr val="FFFFFF"/>
                    </a:gs>
                    <a:gs pos="100000">
                      <a:srgbClr val="FFFFFF"/>
                    </a:gs>
                  </a:gsLst>
                  <a:lin ang="5400000" scaled="0"/>
                </a:gradFill>
                <a:latin typeface="+mj-ea"/>
                <a:ea typeface="+mj-ea"/>
                <a:cs typeface="Segoe UI" pitchFamily="34" charset="0"/>
              </a:rPr>
              <a:t>focus on parallelism</a:t>
            </a:r>
          </a:p>
        </p:txBody>
      </p:sp>
    </p:spTree>
    <p:extLst>
      <p:ext uri="{BB962C8B-B14F-4D97-AF65-F5344CB8AC3E}">
        <p14:creationId xmlns:p14="http://schemas.microsoft.com/office/powerpoint/2010/main" val="39325162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heel(1)">
                                      <p:cBhvr>
                                        <p:cTn id="31" dur="25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heel(1)">
                                      <p:cBhvr>
                                        <p:cTn id="36"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047513-CAF9-5E46-9773-1949DB7D1338}"/>
              </a:ext>
            </a:extLst>
          </p:cNvPr>
          <p:cNvSpPr>
            <a:spLocks noGrp="1"/>
          </p:cNvSpPr>
          <p:nvPr>
            <p:ph type="title"/>
          </p:nvPr>
        </p:nvSpPr>
        <p:spPr/>
        <p:txBody>
          <a:bodyPr/>
          <a:lstStyle/>
          <a:p>
            <a:r>
              <a:rPr lang="zh-CN" altLang="en-US" dirty="0"/>
              <a:t>分布式训练系统（</a:t>
            </a:r>
            <a:r>
              <a:rPr lang="en-US" altLang="zh-CN" dirty="0"/>
              <a:t>I</a:t>
            </a:r>
            <a:r>
              <a:rPr lang="zh-CN" altLang="en-US" dirty="0"/>
              <a:t>）</a:t>
            </a:r>
          </a:p>
        </p:txBody>
      </p:sp>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a:xfrm>
            <a:off x="623635" y="1772816"/>
            <a:ext cx="10963473" cy="4248472"/>
          </a:xfrm>
        </p:spPr>
        <p:txBody>
          <a:bodyPr/>
          <a:lstStyle/>
          <a:p>
            <a:r>
              <a:rPr lang="en-US" dirty="0"/>
              <a:t>TensorFlow</a:t>
            </a:r>
            <a:r>
              <a:rPr lang="zh-CN" altLang="en-US" dirty="0"/>
              <a:t>通过不同的</a:t>
            </a:r>
            <a:r>
              <a:rPr lang="en-US" altLang="zh-CN" dirty="0"/>
              <a:t>API</a:t>
            </a:r>
            <a:r>
              <a:rPr lang="zh-CN" altLang="en-US" dirty="0"/>
              <a:t>支持多种分布式策略</a:t>
            </a:r>
            <a:r>
              <a:rPr lang="en-US" altLang="zh-CN" dirty="0"/>
              <a:t>(distributed </a:t>
            </a:r>
            <a:r>
              <a:rPr lang="en-US" dirty="0"/>
              <a:t>strategies)</a:t>
            </a:r>
          </a:p>
        </p:txBody>
      </p:sp>
      <p:pic>
        <p:nvPicPr>
          <p:cNvPr id="6" name="Graphic 5">
            <a:extLst>
              <a:ext uri="{FF2B5EF4-FFF2-40B4-BE49-F238E27FC236}">
                <a16:creationId xmlns:a16="http://schemas.microsoft.com/office/drawing/2014/main" id="{F0138868-7C1D-4066-951B-A6E525553B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2677" y="627724"/>
            <a:ext cx="2724150" cy="609600"/>
          </a:xfrm>
          <a:prstGeom prst="rect">
            <a:avLst/>
          </a:prstGeom>
        </p:spPr>
      </p:pic>
      <p:graphicFrame>
        <p:nvGraphicFramePr>
          <p:cNvPr id="9" name="Table 8">
            <a:extLst>
              <a:ext uri="{FF2B5EF4-FFF2-40B4-BE49-F238E27FC236}">
                <a16:creationId xmlns:a16="http://schemas.microsoft.com/office/drawing/2014/main" id="{BB12AD52-5282-44AB-A30A-189B35DCB7DC}"/>
              </a:ext>
            </a:extLst>
          </p:cNvPr>
          <p:cNvGraphicFramePr>
            <a:graphicFrameLocks noGrp="1"/>
          </p:cNvGraphicFramePr>
          <p:nvPr>
            <p:extLst>
              <p:ext uri="{D42A27DB-BD31-4B8C-83A1-F6EECF244321}">
                <p14:modId xmlns:p14="http://schemas.microsoft.com/office/powerpoint/2010/main" val="1686137510"/>
              </p:ext>
            </p:extLst>
          </p:nvPr>
        </p:nvGraphicFramePr>
        <p:xfrm>
          <a:off x="481757" y="2711056"/>
          <a:ext cx="11105353" cy="2909620"/>
        </p:xfrm>
        <a:graphic>
          <a:graphicData uri="http://schemas.openxmlformats.org/drawingml/2006/table">
            <a:tbl>
              <a:tblPr/>
              <a:tblGrid>
                <a:gridCol w="1586479">
                  <a:extLst>
                    <a:ext uri="{9D8B030D-6E8A-4147-A177-3AD203B41FA5}">
                      <a16:colId xmlns:a16="http://schemas.microsoft.com/office/drawing/2014/main" val="1571922612"/>
                    </a:ext>
                  </a:extLst>
                </a:gridCol>
                <a:gridCol w="1586479">
                  <a:extLst>
                    <a:ext uri="{9D8B030D-6E8A-4147-A177-3AD203B41FA5}">
                      <a16:colId xmlns:a16="http://schemas.microsoft.com/office/drawing/2014/main" val="2431771468"/>
                    </a:ext>
                  </a:extLst>
                </a:gridCol>
                <a:gridCol w="1586479">
                  <a:extLst>
                    <a:ext uri="{9D8B030D-6E8A-4147-A177-3AD203B41FA5}">
                      <a16:colId xmlns:a16="http://schemas.microsoft.com/office/drawing/2014/main" val="1008001627"/>
                    </a:ext>
                  </a:extLst>
                </a:gridCol>
                <a:gridCol w="1586479">
                  <a:extLst>
                    <a:ext uri="{9D8B030D-6E8A-4147-A177-3AD203B41FA5}">
                      <a16:colId xmlns:a16="http://schemas.microsoft.com/office/drawing/2014/main" val="1574820479"/>
                    </a:ext>
                  </a:extLst>
                </a:gridCol>
                <a:gridCol w="1586479">
                  <a:extLst>
                    <a:ext uri="{9D8B030D-6E8A-4147-A177-3AD203B41FA5}">
                      <a16:colId xmlns:a16="http://schemas.microsoft.com/office/drawing/2014/main" val="1280630756"/>
                    </a:ext>
                  </a:extLst>
                </a:gridCol>
                <a:gridCol w="1586479">
                  <a:extLst>
                    <a:ext uri="{9D8B030D-6E8A-4147-A177-3AD203B41FA5}">
                      <a16:colId xmlns:a16="http://schemas.microsoft.com/office/drawing/2014/main" val="2494847013"/>
                    </a:ext>
                  </a:extLst>
                </a:gridCol>
                <a:gridCol w="1586479">
                  <a:extLst>
                    <a:ext uri="{9D8B030D-6E8A-4147-A177-3AD203B41FA5}">
                      <a16:colId xmlns:a16="http://schemas.microsoft.com/office/drawing/2014/main" val="3235584920"/>
                    </a:ext>
                  </a:extLst>
                </a:gridCol>
              </a:tblGrid>
              <a:tr h="786682">
                <a:tc>
                  <a:txBody>
                    <a:bodyPr/>
                    <a:lstStyle/>
                    <a:p>
                      <a:pPr algn="ctr"/>
                      <a:r>
                        <a:rPr lang="en-US" sz="1400" b="1" dirty="0">
                          <a:solidFill>
                            <a:schemeClr val="bg1"/>
                          </a:solidFill>
                          <a:effectLst/>
                        </a:rPr>
                        <a:t>Training API</a:t>
                      </a:r>
                    </a:p>
                  </a:txBody>
                  <a:tcPr marL="43592" marR="43592" marT="21796" marB="21796" anchor="ctr">
                    <a:lnL>
                      <a:noFill/>
                    </a:lnL>
                    <a:lnR>
                      <a:noFill/>
                    </a:lnR>
                    <a:lnT>
                      <a:noFill/>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400" b="1" dirty="0" err="1">
                          <a:solidFill>
                            <a:schemeClr val="bg1"/>
                          </a:solidFill>
                          <a:effectLst/>
                        </a:rPr>
                        <a:t>MirroredStrategy</a:t>
                      </a:r>
                      <a:endParaRPr lang="en-US" sz="1400" b="1" dirty="0">
                        <a:solidFill>
                          <a:schemeClr val="bg1"/>
                        </a:solidFill>
                        <a:effectLst/>
                      </a:endParaRPr>
                    </a:p>
                  </a:txBody>
                  <a:tcPr marL="43592" marR="43592" marT="21796" marB="21796" anchor="ctr">
                    <a:lnL>
                      <a:noFill/>
                    </a:lnL>
                    <a:lnR>
                      <a:noFill/>
                    </a:lnR>
                    <a:lnT>
                      <a:noFill/>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400" b="1" dirty="0" err="1">
                          <a:solidFill>
                            <a:schemeClr val="bg1"/>
                          </a:solidFill>
                          <a:effectLst/>
                        </a:rPr>
                        <a:t>TPUStrategy</a:t>
                      </a:r>
                      <a:endParaRPr lang="en-US" sz="1400" b="1" dirty="0">
                        <a:solidFill>
                          <a:schemeClr val="bg1"/>
                        </a:solidFill>
                        <a:effectLst/>
                      </a:endParaRPr>
                    </a:p>
                  </a:txBody>
                  <a:tcPr marL="43592" marR="43592" marT="21796" marB="21796" anchor="ctr">
                    <a:lnL>
                      <a:noFill/>
                    </a:lnL>
                    <a:lnR>
                      <a:noFill/>
                    </a:lnR>
                    <a:lnT>
                      <a:noFill/>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400" b="1" dirty="0" err="1">
                          <a:solidFill>
                            <a:schemeClr val="bg1"/>
                          </a:solidFill>
                          <a:effectLst/>
                        </a:rPr>
                        <a:t>MultiWorker-MirroredStrategy</a:t>
                      </a:r>
                      <a:endParaRPr lang="en-US" sz="1400" b="1" dirty="0">
                        <a:solidFill>
                          <a:schemeClr val="bg1"/>
                        </a:solidFill>
                        <a:effectLst/>
                      </a:endParaRPr>
                    </a:p>
                  </a:txBody>
                  <a:tcPr marL="43592" marR="43592" marT="21796" marB="21796" anchor="ctr">
                    <a:lnL>
                      <a:noFill/>
                    </a:lnL>
                    <a:lnR>
                      <a:noFill/>
                    </a:lnR>
                    <a:lnT>
                      <a:noFill/>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400" b="1" dirty="0" err="1">
                          <a:solidFill>
                            <a:schemeClr val="bg1"/>
                          </a:solidFill>
                          <a:effectLst/>
                        </a:rPr>
                        <a:t>CentralStorage</a:t>
                      </a:r>
                      <a:r>
                        <a:rPr lang="en-US" sz="1400" b="1" dirty="0">
                          <a:solidFill>
                            <a:schemeClr val="bg1"/>
                          </a:solidFill>
                          <a:effectLst/>
                        </a:rPr>
                        <a:t>-Strategy</a:t>
                      </a:r>
                    </a:p>
                  </a:txBody>
                  <a:tcPr marL="43592" marR="43592" marT="21796" marB="21796" anchor="ctr">
                    <a:lnL>
                      <a:noFill/>
                    </a:lnL>
                    <a:lnR>
                      <a:noFill/>
                    </a:lnR>
                    <a:lnT>
                      <a:noFill/>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400" b="1" dirty="0" err="1">
                          <a:solidFill>
                            <a:schemeClr val="bg1"/>
                          </a:solidFill>
                          <a:effectLst/>
                        </a:rPr>
                        <a:t>ParameterServer</a:t>
                      </a:r>
                      <a:r>
                        <a:rPr lang="en-US" sz="1400" b="1" dirty="0">
                          <a:solidFill>
                            <a:schemeClr val="bg1"/>
                          </a:solidFill>
                          <a:effectLst/>
                        </a:rPr>
                        <a:t>-Strategy</a:t>
                      </a:r>
                    </a:p>
                  </a:txBody>
                  <a:tcPr marL="43592" marR="43592" marT="21796" marB="21796" anchor="ctr">
                    <a:lnL>
                      <a:noFill/>
                    </a:lnL>
                    <a:lnR>
                      <a:noFill/>
                    </a:lnR>
                    <a:lnT>
                      <a:noFill/>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400" b="1" dirty="0" err="1">
                          <a:solidFill>
                            <a:schemeClr val="bg1"/>
                          </a:solidFill>
                          <a:effectLst/>
                        </a:rPr>
                        <a:t>OneDeviceStrategy</a:t>
                      </a:r>
                      <a:endParaRPr lang="en-US" sz="1400" b="1" dirty="0">
                        <a:solidFill>
                          <a:schemeClr val="bg1"/>
                        </a:solidFill>
                        <a:effectLst/>
                      </a:endParaRPr>
                    </a:p>
                  </a:txBody>
                  <a:tcPr marL="43592" marR="43592" marT="21796" marB="21796" anchor="ctr">
                    <a:lnL>
                      <a:noFill/>
                    </a:lnL>
                    <a:lnR>
                      <a:noFill/>
                    </a:lnR>
                    <a:lnT>
                      <a:noFill/>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100751394"/>
                  </a:ext>
                </a:extLst>
              </a:tr>
              <a:tr h="786682">
                <a:tc>
                  <a:txBody>
                    <a:bodyPr/>
                    <a:lstStyle/>
                    <a:p>
                      <a:pPr algn="l"/>
                      <a:r>
                        <a:rPr lang="en-US" sz="1400" b="1" dirty="0" err="1">
                          <a:effectLst/>
                        </a:rPr>
                        <a:t>Keras</a:t>
                      </a:r>
                      <a:r>
                        <a:rPr lang="en-US" sz="1400" b="1" dirty="0">
                          <a:effectLst/>
                        </a:rPr>
                        <a:t> API</a:t>
                      </a:r>
                      <a:endParaRPr lang="en-US" sz="1400" dirty="0">
                        <a:effectLst/>
                      </a:endParaRP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Supported</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Experimental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Experimental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Experimental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Supported planned post 2.0</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effectLst/>
                        </a:rPr>
                        <a:t>Supported</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4232050"/>
                  </a:ext>
                </a:extLst>
              </a:tr>
              <a:tr h="786682">
                <a:tc>
                  <a:txBody>
                    <a:bodyPr/>
                    <a:lstStyle/>
                    <a:p>
                      <a:pPr algn="l"/>
                      <a:r>
                        <a:rPr lang="en-US" sz="1400" b="1">
                          <a:effectLst/>
                        </a:rPr>
                        <a:t>Custom training loop</a:t>
                      </a:r>
                      <a:endParaRPr lang="en-US" sz="1400">
                        <a:effectLst/>
                      </a:endParaRP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Experimental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Experimental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Support planned post 2.0</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Support planned post 2.0</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No support yet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Supported</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8949301"/>
                  </a:ext>
                </a:extLst>
              </a:tr>
              <a:tr h="549574">
                <a:tc>
                  <a:txBody>
                    <a:bodyPr/>
                    <a:lstStyle/>
                    <a:p>
                      <a:pPr algn="l"/>
                      <a:r>
                        <a:rPr lang="en-US" sz="1400" b="1">
                          <a:effectLst/>
                        </a:rPr>
                        <a:t>Estimator API</a:t>
                      </a:r>
                      <a:endParaRPr lang="en-US" sz="1400">
                        <a:effectLst/>
                      </a:endParaRPr>
                    </a:p>
                  </a:txBody>
                  <a:tcPr marL="43592" marR="43592" marT="21796" marB="2179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l"/>
                      <a:r>
                        <a:rPr lang="en-US" sz="1400">
                          <a:effectLst/>
                        </a:rPr>
                        <a:t>Limited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l"/>
                      <a:r>
                        <a:rPr lang="en-US" sz="1400" dirty="0">
                          <a:effectLst/>
                        </a:rPr>
                        <a:t>Not supported</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l"/>
                      <a:r>
                        <a:rPr lang="en-US" sz="1400">
                          <a:effectLst/>
                        </a:rPr>
                        <a:t>Limited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l"/>
                      <a:r>
                        <a:rPr lang="en-US" sz="1400" dirty="0">
                          <a:effectLst/>
                        </a:rPr>
                        <a:t>Limited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l"/>
                      <a:r>
                        <a:rPr lang="en-US" sz="1400">
                          <a:effectLst/>
                        </a:rPr>
                        <a:t>Limited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l"/>
                      <a:r>
                        <a:rPr lang="en-US" sz="1400" dirty="0">
                          <a:effectLst/>
                        </a:rPr>
                        <a:t>Limited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707951"/>
                  </a:ext>
                </a:extLst>
              </a:tr>
            </a:tbl>
          </a:graphicData>
        </a:graphic>
      </p:graphicFrame>
    </p:spTree>
    <p:extLst>
      <p:ext uri="{BB962C8B-B14F-4D97-AF65-F5344CB8AC3E}">
        <p14:creationId xmlns:p14="http://schemas.microsoft.com/office/powerpoint/2010/main" val="34754871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a:xfrm>
            <a:off x="623635" y="1700808"/>
            <a:ext cx="10963473" cy="4320480"/>
          </a:xfrm>
        </p:spPr>
        <p:txBody>
          <a:bodyPr/>
          <a:lstStyle/>
          <a:p>
            <a:r>
              <a:rPr lang="en-US" dirty="0"/>
              <a:t>TensorFlow</a:t>
            </a:r>
            <a:r>
              <a:rPr lang="zh-CN" altLang="en-US" dirty="0"/>
              <a:t> 在版本（</a:t>
            </a:r>
            <a:r>
              <a:rPr lang="en-US" altLang="zh-CN" dirty="0"/>
              <a:t> v0.8 </a:t>
            </a:r>
            <a:r>
              <a:rPr lang="zh-CN" altLang="en-US" dirty="0"/>
              <a:t>）中加入基于</a:t>
            </a:r>
            <a:r>
              <a:rPr lang="zh-CN" altLang="en-US" b="1" dirty="0"/>
              <a:t>参数服务器</a:t>
            </a:r>
            <a:r>
              <a:rPr lang="en-US" dirty="0"/>
              <a:t>“Parameter Server”</a:t>
            </a:r>
            <a:r>
              <a:rPr lang="zh-CN" altLang="en-US" dirty="0"/>
              <a:t>的分布式训练</a:t>
            </a:r>
            <a:endParaRPr lang="en-US" dirty="0"/>
          </a:p>
          <a:p>
            <a:r>
              <a:rPr lang="zh-CN" altLang="en-US" dirty="0"/>
              <a:t>思路：多</a:t>
            </a:r>
            <a:r>
              <a:rPr lang="en-US" altLang="zh-CN" dirty="0"/>
              <a:t>worker</a:t>
            </a:r>
            <a:r>
              <a:rPr lang="zh-CN" altLang="en-US" dirty="0"/>
              <a:t>独立进行本地计算，分布式共享参数</a:t>
            </a:r>
            <a:endParaRPr lang="en-US" dirty="0"/>
          </a:p>
        </p:txBody>
      </p:sp>
      <p:sp>
        <p:nvSpPr>
          <p:cNvPr id="7" name="标题 1">
            <a:extLst>
              <a:ext uri="{FF2B5EF4-FFF2-40B4-BE49-F238E27FC236}">
                <a16:creationId xmlns:a16="http://schemas.microsoft.com/office/drawing/2014/main" id="{474AEB2F-2DE0-6B42-A50E-07AAEF72178C}"/>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a:t>
            </a:r>
            <a:r>
              <a:rPr lang="zh-CN" altLang="en-US" dirty="0"/>
              <a:t>）</a:t>
            </a:r>
          </a:p>
        </p:txBody>
      </p:sp>
      <p:pic>
        <p:nvPicPr>
          <p:cNvPr id="8" name="Graphic 5">
            <a:extLst>
              <a:ext uri="{FF2B5EF4-FFF2-40B4-BE49-F238E27FC236}">
                <a16:creationId xmlns:a16="http://schemas.microsoft.com/office/drawing/2014/main" id="{112153A7-8EAF-7C4F-8CC0-78E6BD1564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2677" y="627724"/>
            <a:ext cx="2724150" cy="609600"/>
          </a:xfrm>
          <a:prstGeom prst="rect">
            <a:avLst/>
          </a:prstGeom>
        </p:spPr>
      </p:pic>
    </p:spTree>
    <p:extLst>
      <p:ext uri="{BB962C8B-B14F-4D97-AF65-F5344CB8AC3E}">
        <p14:creationId xmlns:p14="http://schemas.microsoft.com/office/powerpoint/2010/main" val="149384344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p:txBody>
          <a:bodyPr anchor="ctr"/>
          <a:lstStyle/>
          <a:p>
            <a:pPr marL="0" indent="0">
              <a:buNone/>
            </a:pPr>
            <a:r>
              <a:rPr lang="en-US" dirty="0"/>
              <a:t>TensorFlow</a:t>
            </a:r>
            <a:r>
              <a:rPr lang="zh-CN" altLang="en-US" dirty="0"/>
              <a:t>参数服务器用户接口</a:t>
            </a:r>
            <a:endParaRPr lang="en-US" altLang="zh-CN" dirty="0"/>
          </a:p>
          <a:p>
            <a:endParaRPr lang="en-US" altLang="zh-CN" dirty="0"/>
          </a:p>
          <a:p>
            <a:pPr marL="360363" indent="-360363">
              <a:buFont typeface="Wingdings" pitchFamily="2" charset="2"/>
              <a:buChar char="l"/>
            </a:pPr>
            <a:r>
              <a:rPr lang="zh-CN" altLang="en-US" b="1" dirty="0"/>
              <a:t>定义模型</a:t>
            </a:r>
            <a:endParaRPr lang="en-US" altLang="zh-CN" b="1" dirty="0"/>
          </a:p>
          <a:p>
            <a:pPr marL="685800" lvl="1" indent="-457200">
              <a:buFont typeface="Arial" panose="020B0604020202020204" pitchFamily="34" charset="0"/>
              <a:buChar char="•"/>
            </a:pPr>
            <a:r>
              <a:rPr lang="zh-CN" altLang="en-US" sz="1800" dirty="0"/>
              <a:t>指定节点信息（</a:t>
            </a:r>
            <a:r>
              <a:rPr lang="en-US" altLang="zh-CN" sz="1800" dirty="0"/>
              <a:t>PS</a:t>
            </a:r>
            <a:r>
              <a:rPr lang="zh-CN" altLang="en-US" sz="1800" dirty="0"/>
              <a:t>，</a:t>
            </a:r>
            <a:r>
              <a:rPr lang="en-US" altLang="zh-CN" sz="1800" dirty="0"/>
              <a:t>Worker</a:t>
            </a:r>
            <a:r>
              <a:rPr lang="zh-CN" altLang="en-US" sz="1800" dirty="0"/>
              <a:t>）</a:t>
            </a:r>
            <a:endParaRPr lang="en-US" altLang="zh-CN" sz="1800" dirty="0"/>
          </a:p>
          <a:p>
            <a:pPr marL="685800" lvl="1" indent="-457200">
              <a:buFont typeface="Arial" panose="020B0604020202020204" pitchFamily="34" charset="0"/>
              <a:buChar char="•"/>
            </a:pPr>
            <a:r>
              <a:rPr lang="en-US" sz="1800" dirty="0"/>
              <a:t>Worker </a:t>
            </a:r>
            <a:r>
              <a:rPr lang="zh-CN" altLang="en-US" sz="1800" dirty="0"/>
              <a:t>包含“原模型”逻辑</a:t>
            </a:r>
            <a:endParaRPr lang="en-US" altLang="zh-CN" sz="1800" dirty="0"/>
          </a:p>
          <a:p>
            <a:pPr marL="360363" indent="-360363">
              <a:buFont typeface="Wingdings" pitchFamily="2" charset="2"/>
              <a:buChar char="l"/>
            </a:pPr>
            <a:r>
              <a:rPr lang="zh-CN" altLang="en-US" b="1" dirty="0"/>
              <a:t>执行模型</a:t>
            </a:r>
            <a:endParaRPr lang="en-US" altLang="zh-CN" b="1" dirty="0"/>
          </a:p>
          <a:p>
            <a:pPr marL="685800" lvl="1" indent="-457200">
              <a:buFont typeface="Arial" panose="020B0604020202020204" pitchFamily="34" charset="0"/>
              <a:buChar char="•"/>
            </a:pPr>
            <a:r>
              <a:rPr lang="zh-CN" altLang="en-US" sz="1800" dirty="0"/>
              <a:t>指定角色 ：</a:t>
            </a:r>
            <a:r>
              <a:rPr lang="en-US" altLang="zh-CN" dirty="0"/>
              <a:t> PS / Worker</a:t>
            </a:r>
            <a:endParaRPr lang="en-US" altLang="zh-CN" sz="1800" dirty="0"/>
          </a:p>
          <a:p>
            <a:pPr marL="685800" lvl="1" indent="-457200">
              <a:buFont typeface="Arial" panose="020B0604020202020204" pitchFamily="34" charset="0"/>
              <a:buChar char="•"/>
            </a:pPr>
            <a:r>
              <a:rPr lang="zh-CN" altLang="en-US" sz="1800" dirty="0"/>
              <a:t>指定</a:t>
            </a:r>
            <a:r>
              <a:rPr lang="en-US" altLang="zh-CN" sz="1800" dirty="0"/>
              <a:t>rank</a:t>
            </a:r>
            <a:r>
              <a:rPr lang="zh-CN" altLang="en-US" sz="1800" dirty="0"/>
              <a:t>：第几个 </a:t>
            </a:r>
            <a:r>
              <a:rPr lang="en-US" altLang="zh-CN" dirty="0"/>
              <a:t>PS / Worker</a:t>
            </a:r>
            <a:endParaRPr lang="en-US" sz="1800" dirty="0"/>
          </a:p>
        </p:txBody>
      </p:sp>
      <p:pic>
        <p:nvPicPr>
          <p:cNvPr id="2" name="Picture 1">
            <a:extLst>
              <a:ext uri="{FF2B5EF4-FFF2-40B4-BE49-F238E27FC236}">
                <a16:creationId xmlns:a16="http://schemas.microsoft.com/office/drawing/2014/main" id="{73C87C6F-173E-446C-9577-378B4D2B6A2B}"/>
              </a:ext>
            </a:extLst>
          </p:cNvPr>
          <p:cNvPicPr>
            <a:picLocks noChangeAspect="1"/>
          </p:cNvPicPr>
          <p:nvPr/>
        </p:nvPicPr>
        <p:blipFill>
          <a:blip r:embed="rId3"/>
          <a:stretch>
            <a:fillRect/>
          </a:stretch>
        </p:blipFill>
        <p:spPr>
          <a:xfrm>
            <a:off x="7466533" y="2276872"/>
            <a:ext cx="3584343" cy="3020406"/>
          </a:xfrm>
          <a:prstGeom prst="rect">
            <a:avLst/>
          </a:prstGeom>
        </p:spPr>
      </p:pic>
      <p:sp>
        <p:nvSpPr>
          <p:cNvPr id="7" name="标题 1">
            <a:extLst>
              <a:ext uri="{FF2B5EF4-FFF2-40B4-BE49-F238E27FC236}">
                <a16:creationId xmlns:a16="http://schemas.microsoft.com/office/drawing/2014/main" id="{FA0907C0-9858-B044-9E3E-D80F09BF898C}"/>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a:t>
            </a:r>
            <a:r>
              <a:rPr lang="zh-CN" altLang="en-US" dirty="0"/>
              <a:t>）</a:t>
            </a:r>
          </a:p>
        </p:txBody>
      </p:sp>
      <p:pic>
        <p:nvPicPr>
          <p:cNvPr id="8" name="Graphic 5">
            <a:extLst>
              <a:ext uri="{FF2B5EF4-FFF2-40B4-BE49-F238E27FC236}">
                <a16:creationId xmlns:a16="http://schemas.microsoft.com/office/drawing/2014/main" id="{57496FE4-A008-1942-933B-B5C936EAC6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62677" y="627724"/>
            <a:ext cx="2724150" cy="609600"/>
          </a:xfrm>
          <a:prstGeom prst="rect">
            <a:avLst/>
          </a:prstGeom>
        </p:spPr>
      </p:pic>
    </p:spTree>
    <p:extLst>
      <p:ext uri="{BB962C8B-B14F-4D97-AF65-F5344CB8AC3E}">
        <p14:creationId xmlns:p14="http://schemas.microsoft.com/office/powerpoint/2010/main" val="360668194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a:xfrm>
            <a:off x="623635" y="1174939"/>
            <a:ext cx="10963473" cy="4608512"/>
          </a:xfrm>
        </p:spPr>
        <p:txBody>
          <a:bodyPr/>
          <a:lstStyle/>
          <a:p>
            <a:r>
              <a:rPr lang="zh-CN" altLang="en-US" dirty="0"/>
              <a:t>底层实现：基于计算图的分布式切分</a:t>
            </a:r>
            <a:endParaRPr lang="en-US" dirty="0"/>
          </a:p>
        </p:txBody>
      </p:sp>
      <p:sp>
        <p:nvSpPr>
          <p:cNvPr id="7" name="标题 1">
            <a:extLst>
              <a:ext uri="{FF2B5EF4-FFF2-40B4-BE49-F238E27FC236}">
                <a16:creationId xmlns:a16="http://schemas.microsoft.com/office/drawing/2014/main" id="{E08F47BA-6F63-C04E-BB5F-9DCCA094663C}"/>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a:t>
            </a:r>
            <a:r>
              <a:rPr lang="zh-CN" altLang="en-US" dirty="0"/>
              <a:t>）</a:t>
            </a:r>
          </a:p>
        </p:txBody>
      </p:sp>
      <p:pic>
        <p:nvPicPr>
          <p:cNvPr id="8" name="Graphic 5">
            <a:extLst>
              <a:ext uri="{FF2B5EF4-FFF2-40B4-BE49-F238E27FC236}">
                <a16:creationId xmlns:a16="http://schemas.microsoft.com/office/drawing/2014/main" id="{E112CF5A-A20E-3243-A23C-1A3090A16F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2677" y="627724"/>
            <a:ext cx="2724150" cy="609600"/>
          </a:xfrm>
          <a:prstGeom prst="rect">
            <a:avLst/>
          </a:prstGeom>
        </p:spPr>
      </p:pic>
      <p:grpSp>
        <p:nvGrpSpPr>
          <p:cNvPr id="13" name="组合 12">
            <a:extLst>
              <a:ext uri="{FF2B5EF4-FFF2-40B4-BE49-F238E27FC236}">
                <a16:creationId xmlns:a16="http://schemas.microsoft.com/office/drawing/2014/main" id="{31F2FADB-6217-6E4F-A093-7FF0E0C90188}"/>
              </a:ext>
            </a:extLst>
          </p:cNvPr>
          <p:cNvGrpSpPr/>
          <p:nvPr/>
        </p:nvGrpSpPr>
        <p:grpSpPr>
          <a:xfrm>
            <a:off x="4670116" y="2007046"/>
            <a:ext cx="6087440" cy="4118585"/>
            <a:chOff x="4043389" y="2060848"/>
            <a:chExt cx="6087440" cy="4118585"/>
          </a:xfrm>
        </p:grpSpPr>
        <p:pic>
          <p:nvPicPr>
            <p:cNvPr id="5" name="图片 4">
              <a:extLst>
                <a:ext uri="{FF2B5EF4-FFF2-40B4-BE49-F238E27FC236}">
                  <a16:creationId xmlns:a16="http://schemas.microsoft.com/office/drawing/2014/main" id="{5935060F-9DC0-AC4A-A660-742EB716FFC9}"/>
                </a:ext>
              </a:extLst>
            </p:cNvPr>
            <p:cNvPicPr>
              <a:picLocks noChangeAspect="1"/>
            </p:cNvPicPr>
            <p:nvPr/>
          </p:nvPicPr>
          <p:blipFill>
            <a:blip r:embed="rId5"/>
            <a:stretch>
              <a:fillRect/>
            </a:stretch>
          </p:blipFill>
          <p:spPr>
            <a:xfrm>
              <a:off x="4043389" y="2060848"/>
              <a:ext cx="6087440" cy="2282790"/>
            </a:xfrm>
            <a:prstGeom prst="rect">
              <a:avLst/>
            </a:prstGeom>
          </p:spPr>
        </p:pic>
        <p:pic>
          <p:nvPicPr>
            <p:cNvPr id="9" name="图片 8">
              <a:extLst>
                <a:ext uri="{FF2B5EF4-FFF2-40B4-BE49-F238E27FC236}">
                  <a16:creationId xmlns:a16="http://schemas.microsoft.com/office/drawing/2014/main" id="{6007008F-4629-7D45-AF6A-DD2BB9646E76}"/>
                </a:ext>
              </a:extLst>
            </p:cNvPr>
            <p:cNvPicPr>
              <a:picLocks noChangeAspect="1"/>
            </p:cNvPicPr>
            <p:nvPr/>
          </p:nvPicPr>
          <p:blipFill>
            <a:blip r:embed="rId6"/>
            <a:stretch>
              <a:fillRect/>
            </a:stretch>
          </p:blipFill>
          <p:spPr>
            <a:xfrm>
              <a:off x="4043389" y="4066339"/>
              <a:ext cx="4065953" cy="2113094"/>
            </a:xfrm>
            <a:prstGeom prst="rect">
              <a:avLst/>
            </a:prstGeom>
          </p:spPr>
        </p:pic>
        <p:pic>
          <p:nvPicPr>
            <p:cNvPr id="10" name="图片 9">
              <a:extLst>
                <a:ext uri="{FF2B5EF4-FFF2-40B4-BE49-F238E27FC236}">
                  <a16:creationId xmlns:a16="http://schemas.microsoft.com/office/drawing/2014/main" id="{96357D8E-DEFB-2D48-91AE-0128FFDDB2EA}"/>
                </a:ext>
              </a:extLst>
            </p:cNvPr>
            <p:cNvPicPr>
              <a:picLocks noChangeAspect="1"/>
            </p:cNvPicPr>
            <p:nvPr/>
          </p:nvPicPr>
          <p:blipFill>
            <a:blip r:embed="rId7"/>
            <a:stretch>
              <a:fillRect/>
            </a:stretch>
          </p:blipFill>
          <p:spPr>
            <a:xfrm>
              <a:off x="8013048" y="4080410"/>
              <a:ext cx="2024060" cy="2074161"/>
            </a:xfrm>
            <a:prstGeom prst="rect">
              <a:avLst/>
            </a:prstGeom>
          </p:spPr>
        </p:pic>
      </p:grpSp>
      <p:sp>
        <p:nvSpPr>
          <p:cNvPr id="12" name="矩形 11">
            <a:extLst>
              <a:ext uri="{FF2B5EF4-FFF2-40B4-BE49-F238E27FC236}">
                <a16:creationId xmlns:a16="http://schemas.microsoft.com/office/drawing/2014/main" id="{7F19FC79-E31B-0348-B3FD-F32AD5355A5B}"/>
              </a:ext>
            </a:extLst>
          </p:cNvPr>
          <p:cNvSpPr/>
          <p:nvPr/>
        </p:nvSpPr>
        <p:spPr>
          <a:xfrm>
            <a:off x="1849909" y="3396115"/>
            <a:ext cx="1343638" cy="369332"/>
          </a:xfrm>
          <a:prstGeom prst="rect">
            <a:avLst/>
          </a:prstGeom>
        </p:spPr>
        <p:txBody>
          <a:bodyPr wrap="none">
            <a:spAutoFit/>
          </a:bodyPr>
          <a:lstStyle/>
          <a:p>
            <a:r>
              <a:rPr lang="zh-CN" altLang="en-US" b="1" dirty="0">
                <a:solidFill>
                  <a:srgbClr val="222222"/>
                </a:solidFill>
                <a:latin typeface="+mj-ea"/>
                <a:ea typeface="+mj-ea"/>
              </a:rPr>
              <a:t>计算图系列</a:t>
            </a:r>
            <a:endParaRPr lang="zh-CN" altLang="en-US" b="1" dirty="0">
              <a:latin typeface="+mj-ea"/>
              <a:ea typeface="+mj-ea"/>
            </a:endParaRPr>
          </a:p>
        </p:txBody>
      </p:sp>
      <p:sp>
        <p:nvSpPr>
          <p:cNvPr id="14" name="矩形 13">
            <a:extLst>
              <a:ext uri="{FF2B5EF4-FFF2-40B4-BE49-F238E27FC236}">
                <a16:creationId xmlns:a16="http://schemas.microsoft.com/office/drawing/2014/main" id="{244875D7-4C26-7F47-B6AF-7C534955D36F}"/>
              </a:ext>
            </a:extLst>
          </p:cNvPr>
          <p:cNvSpPr/>
          <p:nvPr/>
        </p:nvSpPr>
        <p:spPr>
          <a:xfrm>
            <a:off x="687175" y="3861048"/>
            <a:ext cx="3806544" cy="461665"/>
          </a:xfrm>
          <a:prstGeom prst="rect">
            <a:avLst/>
          </a:prstGeom>
        </p:spPr>
        <p:txBody>
          <a:bodyPr wrap="square">
            <a:spAutoFit/>
          </a:bodyPr>
          <a:lstStyle/>
          <a:p>
            <a:r>
              <a:rPr lang="zh-CN" altLang="en-US" sz="1200" dirty="0"/>
              <a:t>https://space.bilibili.com/517221395/channel/collectiondetail?sid=765278</a:t>
            </a:r>
          </a:p>
        </p:txBody>
      </p:sp>
    </p:spTree>
    <p:extLst>
      <p:ext uri="{BB962C8B-B14F-4D97-AF65-F5344CB8AC3E}">
        <p14:creationId xmlns:p14="http://schemas.microsoft.com/office/powerpoint/2010/main" val="1051604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a:xfrm>
            <a:off x="623635" y="1412776"/>
            <a:ext cx="10963473" cy="524840"/>
          </a:xfrm>
        </p:spPr>
        <p:txBody>
          <a:bodyPr/>
          <a:lstStyle/>
          <a:p>
            <a:r>
              <a:rPr lang="zh-CN" altLang="en-US" dirty="0"/>
              <a:t>计算图跨节点切分</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442A19C-CDBF-4D55-B9AA-A1F20F1618FD}"/>
                  </a:ext>
                </a:extLst>
              </p:cNvPr>
              <p:cNvSpPr txBox="1"/>
              <p:nvPr/>
            </p:nvSpPr>
            <p:spPr>
              <a:xfrm>
                <a:off x="3384776" y="4242526"/>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5" name="TextBox 4">
                <a:extLst>
                  <a:ext uri="{FF2B5EF4-FFF2-40B4-BE49-F238E27FC236}">
                    <a16:creationId xmlns:a16="http://schemas.microsoft.com/office/drawing/2014/main" id="{1442A19C-CDBF-4D55-B9AA-A1F20F1618FD}"/>
                  </a:ext>
                </a:extLst>
              </p:cNvPr>
              <p:cNvSpPr txBox="1">
                <a:spLocks noRot="1" noChangeAspect="1" noMove="1" noResize="1" noEditPoints="1" noAdjustHandles="1" noChangeArrowheads="1" noChangeShapeType="1" noTextEdit="1"/>
              </p:cNvSpPr>
              <p:nvPr/>
            </p:nvSpPr>
            <p:spPr>
              <a:xfrm>
                <a:off x="3384776" y="4242526"/>
                <a:ext cx="213200" cy="276999"/>
              </a:xfrm>
              <a:prstGeom prst="rect">
                <a:avLst/>
              </a:prstGeom>
              <a:blipFill>
                <a:blip r:embed="rId3"/>
                <a:stretch>
                  <a:fillRect l="-23529" r="-23529"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7788516-1CB9-482A-BF66-1D59722BE39D}"/>
                  </a:ext>
                </a:extLst>
              </p:cNvPr>
              <p:cNvSpPr txBox="1"/>
              <p:nvPr/>
            </p:nvSpPr>
            <p:spPr>
              <a:xfrm>
                <a:off x="2846309" y="4242526"/>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7" name="TextBox 6">
                <a:extLst>
                  <a:ext uri="{FF2B5EF4-FFF2-40B4-BE49-F238E27FC236}">
                    <a16:creationId xmlns:a16="http://schemas.microsoft.com/office/drawing/2014/main" id="{97788516-1CB9-482A-BF66-1D59722BE39D}"/>
                  </a:ext>
                </a:extLst>
              </p:cNvPr>
              <p:cNvSpPr txBox="1">
                <a:spLocks noRot="1" noChangeAspect="1" noMove="1" noResize="1" noEditPoints="1" noAdjustHandles="1" noChangeArrowheads="1" noChangeShapeType="1" noTextEdit="1"/>
              </p:cNvSpPr>
              <p:nvPr/>
            </p:nvSpPr>
            <p:spPr>
              <a:xfrm>
                <a:off x="2846309" y="4242526"/>
                <a:ext cx="391068" cy="276999"/>
              </a:xfrm>
              <a:prstGeom prst="rect">
                <a:avLst/>
              </a:prstGeom>
              <a:blipFill>
                <a:blip r:embed="rId4"/>
                <a:stretch>
                  <a:fillRect l="-12500" r="-3125" b="-13043"/>
                </a:stretch>
              </a:blipFill>
            </p:spPr>
            <p:txBody>
              <a:bodyPr/>
              <a:lstStyle/>
              <a:p>
                <a:r>
                  <a:rPr lang="zh-CN" altLang="en-US">
                    <a:noFill/>
                  </a:rPr>
                  <a:t> </a:t>
                </a:r>
              </a:p>
            </p:txBody>
          </p:sp>
        </mc:Fallback>
      </mc:AlternateContent>
      <p:cxnSp>
        <p:nvCxnSpPr>
          <p:cNvPr id="8" name="Straight Connector 7">
            <a:extLst>
              <a:ext uri="{FF2B5EF4-FFF2-40B4-BE49-F238E27FC236}">
                <a16:creationId xmlns:a16="http://schemas.microsoft.com/office/drawing/2014/main" id="{ECA2106E-AF42-4FE4-8FF3-91D4E63ECB59}"/>
              </a:ext>
            </a:extLst>
          </p:cNvPr>
          <p:cNvCxnSpPr>
            <a:stCxn id="7" idx="0"/>
            <a:endCxn id="31" idx="3"/>
          </p:cNvCxnSpPr>
          <p:nvPr/>
        </p:nvCxnSpPr>
        <p:spPr>
          <a:xfrm flipV="1">
            <a:off x="3041843" y="4130907"/>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5447875-A917-4EC1-8EB8-A238232C9DA5}"/>
              </a:ext>
            </a:extLst>
          </p:cNvPr>
          <p:cNvCxnSpPr>
            <a:stCxn id="5" idx="0"/>
            <a:endCxn id="31" idx="5"/>
          </p:cNvCxnSpPr>
          <p:nvPr/>
        </p:nvCxnSpPr>
        <p:spPr>
          <a:xfrm flipH="1" flipV="1">
            <a:off x="3377530" y="4130907"/>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E4186-3331-4237-A64D-9F5E89C267CA}"/>
              </a:ext>
            </a:extLst>
          </p:cNvPr>
          <p:cNvCxnSpPr>
            <a:stCxn id="31" idx="1"/>
            <a:endCxn id="32" idx="4"/>
          </p:cNvCxnSpPr>
          <p:nvPr/>
        </p:nvCxnSpPr>
        <p:spPr>
          <a:xfrm flipH="1" flipV="1">
            <a:off x="2966117" y="3687251"/>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7291E46E-E188-48B8-AE21-E68042F07012}"/>
              </a:ext>
            </a:extLst>
          </p:cNvPr>
          <p:cNvGrpSpPr/>
          <p:nvPr/>
        </p:nvGrpSpPr>
        <p:grpSpPr>
          <a:xfrm>
            <a:off x="3087207" y="2831025"/>
            <a:ext cx="476733" cy="461665"/>
            <a:chOff x="2261112" y="2377058"/>
            <a:chExt cx="476733" cy="461665"/>
          </a:xfrm>
        </p:grpSpPr>
        <p:sp>
          <p:nvSpPr>
            <p:cNvPr id="12" name="TextBox 11">
              <a:extLst>
                <a:ext uri="{FF2B5EF4-FFF2-40B4-BE49-F238E27FC236}">
                  <a16:creationId xmlns:a16="http://schemas.microsoft.com/office/drawing/2014/main" id="{FDFC2BEE-60BC-4AE1-B820-D48604B0AB18}"/>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13" name="Oval 12">
              <a:extLst>
                <a:ext uri="{FF2B5EF4-FFF2-40B4-BE49-F238E27FC236}">
                  <a16:creationId xmlns:a16="http://schemas.microsoft.com/office/drawing/2014/main" id="{0D7A3A62-4F7F-4330-9F88-556C9C6822E3}"/>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Connector 13">
            <a:extLst>
              <a:ext uri="{FF2B5EF4-FFF2-40B4-BE49-F238E27FC236}">
                <a16:creationId xmlns:a16="http://schemas.microsoft.com/office/drawing/2014/main" id="{AA129C68-B9A6-415A-B97A-C0C7816498E9}"/>
              </a:ext>
            </a:extLst>
          </p:cNvPr>
          <p:cNvCxnSpPr>
            <a:stCxn id="13" idx="3"/>
            <a:endCxn id="32" idx="0"/>
          </p:cNvCxnSpPr>
          <p:nvPr/>
        </p:nvCxnSpPr>
        <p:spPr>
          <a:xfrm flipH="1">
            <a:off x="2966118" y="3119384"/>
            <a:ext cx="238203" cy="251400"/>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F836FAE-9589-40A6-9687-AB68B62DB131}"/>
              </a:ext>
            </a:extLst>
          </p:cNvPr>
          <p:cNvCxnSpPr>
            <a:stCxn id="16" idx="0"/>
            <a:endCxn id="13" idx="5"/>
          </p:cNvCxnSpPr>
          <p:nvPr/>
        </p:nvCxnSpPr>
        <p:spPr>
          <a:xfrm flipH="1" flipV="1">
            <a:off x="3438097" y="3119384"/>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DA790B9-AE6C-4EF9-A069-895DD5C8CF3D}"/>
                  </a:ext>
                </a:extLst>
              </p:cNvPr>
              <p:cNvSpPr txBox="1"/>
              <p:nvPr/>
            </p:nvSpPr>
            <p:spPr>
              <a:xfrm>
                <a:off x="3446429" y="3393413"/>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16" name="TextBox 15">
                <a:extLst>
                  <a:ext uri="{FF2B5EF4-FFF2-40B4-BE49-F238E27FC236}">
                    <a16:creationId xmlns:a16="http://schemas.microsoft.com/office/drawing/2014/main" id="{DDA790B9-AE6C-4EF9-A069-895DD5C8CF3D}"/>
                  </a:ext>
                </a:extLst>
              </p:cNvPr>
              <p:cNvSpPr txBox="1">
                <a:spLocks noRot="1" noChangeAspect="1" noMove="1" noResize="1" noEditPoints="1" noAdjustHandles="1" noChangeArrowheads="1" noChangeShapeType="1" noTextEdit="1"/>
              </p:cNvSpPr>
              <p:nvPr/>
            </p:nvSpPr>
            <p:spPr>
              <a:xfrm>
                <a:off x="3446429" y="3393413"/>
                <a:ext cx="391068" cy="276999"/>
              </a:xfrm>
              <a:prstGeom prst="rect">
                <a:avLst/>
              </a:prstGeom>
              <a:blipFill>
                <a:blip r:embed="rId5"/>
                <a:stretch>
                  <a:fillRect l="-9375" r="-3125"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9B1E60-DDAD-4BA9-B3F7-A6E0DC78561C}"/>
                  </a:ext>
                </a:extLst>
              </p:cNvPr>
              <p:cNvSpPr txBox="1"/>
              <p:nvPr/>
            </p:nvSpPr>
            <p:spPr>
              <a:xfrm>
                <a:off x="2768881" y="3137527"/>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17" name="TextBox 16">
                <a:extLst>
                  <a:ext uri="{FF2B5EF4-FFF2-40B4-BE49-F238E27FC236}">
                    <a16:creationId xmlns:a16="http://schemas.microsoft.com/office/drawing/2014/main" id="{089B1E60-DDAD-4BA9-B3F7-A6E0DC78561C}"/>
                  </a:ext>
                </a:extLst>
              </p:cNvPr>
              <p:cNvSpPr txBox="1">
                <a:spLocks noRot="1" noChangeAspect="1" noMove="1" noResize="1" noEditPoints="1" noAdjustHandles="1" noChangeArrowheads="1" noChangeShapeType="1" noTextEdit="1"/>
              </p:cNvSpPr>
              <p:nvPr/>
            </p:nvSpPr>
            <p:spPr>
              <a:xfrm>
                <a:off x="2768881" y="3137527"/>
                <a:ext cx="234038" cy="276999"/>
              </a:xfrm>
              <a:prstGeom prst="rect">
                <a:avLst/>
              </a:prstGeom>
              <a:blipFill>
                <a:blip r:embed="rId6"/>
                <a:stretch>
                  <a:fillRect l="-15789" r="-21053"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A1E8AA1-BE70-414D-B9CA-1D1A64D6BCBF}"/>
                  </a:ext>
                </a:extLst>
              </p:cNvPr>
              <p:cNvSpPr txBox="1"/>
              <p:nvPr/>
            </p:nvSpPr>
            <p:spPr>
              <a:xfrm>
                <a:off x="3112036" y="2600743"/>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18" name="TextBox 17">
                <a:extLst>
                  <a:ext uri="{FF2B5EF4-FFF2-40B4-BE49-F238E27FC236}">
                    <a16:creationId xmlns:a16="http://schemas.microsoft.com/office/drawing/2014/main" id="{9A1E8AA1-BE70-414D-B9CA-1D1A64D6BCBF}"/>
                  </a:ext>
                </a:extLst>
              </p:cNvPr>
              <p:cNvSpPr txBox="1">
                <a:spLocks noRot="1" noChangeAspect="1" noMove="1" noResize="1" noEditPoints="1" noAdjustHandles="1" noChangeArrowheads="1" noChangeShapeType="1" noTextEdit="1"/>
              </p:cNvSpPr>
              <p:nvPr/>
            </p:nvSpPr>
            <p:spPr>
              <a:xfrm>
                <a:off x="3112036" y="2600743"/>
                <a:ext cx="198772" cy="276999"/>
              </a:xfrm>
              <a:prstGeom prst="rect">
                <a:avLst/>
              </a:prstGeom>
              <a:blipFill>
                <a:blip r:embed="rId7"/>
                <a:stretch>
                  <a:fillRect l="-23529" r="-17647" b="-4348"/>
                </a:stretch>
              </a:blipFill>
            </p:spPr>
            <p:txBody>
              <a:bodyPr/>
              <a:lstStyle/>
              <a:p>
                <a:r>
                  <a:rPr lang="zh-CN" altLang="en-US">
                    <a:noFill/>
                  </a:rPr>
                  <a:t> </a:t>
                </a:r>
              </a:p>
            </p:txBody>
          </p:sp>
        </mc:Fallback>
      </mc:AlternateContent>
      <p:cxnSp>
        <p:nvCxnSpPr>
          <p:cNvPr id="19" name="Straight Connector 18">
            <a:extLst>
              <a:ext uri="{FF2B5EF4-FFF2-40B4-BE49-F238E27FC236}">
                <a16:creationId xmlns:a16="http://schemas.microsoft.com/office/drawing/2014/main" id="{70AD70A4-DD7D-4AF6-B9DA-3D81F50808BF}"/>
              </a:ext>
            </a:extLst>
          </p:cNvPr>
          <p:cNvCxnSpPr>
            <a:endCxn id="13" idx="0"/>
          </p:cNvCxnSpPr>
          <p:nvPr/>
        </p:nvCxnSpPr>
        <p:spPr>
          <a:xfrm flipH="1">
            <a:off x="3321210" y="2545009"/>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1D61039E-DE98-49A1-9270-D08087F8EDA0}"/>
              </a:ext>
            </a:extLst>
          </p:cNvPr>
          <p:cNvGrpSpPr/>
          <p:nvPr/>
        </p:nvGrpSpPr>
        <p:grpSpPr>
          <a:xfrm>
            <a:off x="1919338" y="2488734"/>
            <a:ext cx="1391470" cy="931183"/>
            <a:chOff x="2238701" y="3028594"/>
            <a:chExt cx="1391470" cy="931183"/>
          </a:xfrm>
        </p:grpSpPr>
        <p:sp>
          <p:nvSpPr>
            <p:cNvPr id="21" name="TextBox 20">
              <a:extLst>
                <a:ext uri="{FF2B5EF4-FFF2-40B4-BE49-F238E27FC236}">
                  <a16:creationId xmlns:a16="http://schemas.microsoft.com/office/drawing/2014/main" id="{642E292D-03EB-4417-B609-A9E237A8E5E6}"/>
                </a:ext>
              </a:extLst>
            </p:cNvPr>
            <p:cNvSpPr txBox="1"/>
            <p:nvPr/>
          </p:nvSpPr>
          <p:spPr>
            <a:xfrm>
              <a:off x="2238701" y="3028594"/>
              <a:ext cx="1110679" cy="646331"/>
            </a:xfrm>
            <a:prstGeom prst="rect">
              <a:avLst/>
            </a:prstGeom>
            <a:noFill/>
          </p:spPr>
          <p:txBody>
            <a:bodyPr wrap="square" rtlCol="0">
              <a:spAutoFit/>
            </a:bodyPr>
            <a:lstStyle/>
            <a:p>
              <a:r>
                <a:rPr lang="en-US" dirty="0"/>
                <a:t>Partition graph</a:t>
              </a:r>
            </a:p>
          </p:txBody>
        </p:sp>
        <p:cxnSp>
          <p:nvCxnSpPr>
            <p:cNvPr id="22" name="Straight Connector 21">
              <a:extLst>
                <a:ext uri="{FF2B5EF4-FFF2-40B4-BE49-F238E27FC236}">
                  <a16:creationId xmlns:a16="http://schemas.microsoft.com/office/drawing/2014/main" id="{C5566909-AC0B-4DF8-926B-33210F8F5BE0}"/>
                </a:ext>
              </a:extLst>
            </p:cNvPr>
            <p:cNvCxnSpPr/>
            <p:nvPr/>
          </p:nvCxnSpPr>
          <p:spPr>
            <a:xfrm>
              <a:off x="3082685" y="3461114"/>
              <a:ext cx="547486" cy="498663"/>
            </a:xfrm>
            <a:prstGeom prst="line">
              <a:avLst/>
            </a:pr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B6601F99-0870-46FE-80BA-0D86233CCB79}"/>
              </a:ext>
            </a:extLst>
          </p:cNvPr>
          <p:cNvSpPr txBox="1"/>
          <p:nvPr/>
        </p:nvSpPr>
        <p:spPr>
          <a:xfrm>
            <a:off x="3335252" y="4954629"/>
            <a:ext cx="1217341" cy="646331"/>
          </a:xfrm>
          <a:prstGeom prst="rect">
            <a:avLst/>
          </a:prstGeom>
          <a:noFill/>
        </p:spPr>
        <p:txBody>
          <a:bodyPr wrap="square" rtlCol="0">
            <a:spAutoFit/>
          </a:bodyPr>
          <a:lstStyle/>
          <a:p>
            <a:r>
              <a:rPr lang="en-US" dirty="0"/>
              <a:t>Dispatch</a:t>
            </a:r>
          </a:p>
          <a:p>
            <a:r>
              <a:rPr lang="en-US" dirty="0"/>
              <a:t>partitions</a:t>
            </a:r>
          </a:p>
        </p:txBody>
      </p:sp>
      <p:cxnSp>
        <p:nvCxnSpPr>
          <p:cNvPr id="28" name="Straight Connector 27">
            <a:extLst>
              <a:ext uri="{FF2B5EF4-FFF2-40B4-BE49-F238E27FC236}">
                <a16:creationId xmlns:a16="http://schemas.microsoft.com/office/drawing/2014/main" id="{CAA4333E-08CD-453B-8A03-381A3AB84398}"/>
              </a:ext>
            </a:extLst>
          </p:cNvPr>
          <p:cNvCxnSpPr/>
          <p:nvPr/>
        </p:nvCxnSpPr>
        <p:spPr>
          <a:xfrm>
            <a:off x="6098381" y="2266813"/>
            <a:ext cx="0" cy="3682467"/>
          </a:xfrm>
          <a:prstGeom prst="line">
            <a:avLst/>
          </a:prstGeom>
          <a:ln w="254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E3419188-FCE8-4E51-A9EE-8C237318B0A7}"/>
              </a:ext>
            </a:extLst>
          </p:cNvPr>
          <p:cNvGrpSpPr/>
          <p:nvPr/>
        </p:nvGrpSpPr>
        <p:grpSpPr>
          <a:xfrm>
            <a:off x="3026640" y="3842548"/>
            <a:ext cx="476733" cy="461665"/>
            <a:chOff x="2261112" y="2377058"/>
            <a:chExt cx="476733" cy="461665"/>
          </a:xfrm>
        </p:grpSpPr>
        <p:sp>
          <p:nvSpPr>
            <p:cNvPr id="30" name="TextBox 29">
              <a:extLst>
                <a:ext uri="{FF2B5EF4-FFF2-40B4-BE49-F238E27FC236}">
                  <a16:creationId xmlns:a16="http://schemas.microsoft.com/office/drawing/2014/main" id="{C551C874-1CC9-4794-9C48-B5DC0A36E596}"/>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31" name="Oval 30">
              <a:extLst>
                <a:ext uri="{FF2B5EF4-FFF2-40B4-BE49-F238E27FC236}">
                  <a16:creationId xmlns:a16="http://schemas.microsoft.com/office/drawing/2014/main" id="{3C44CD70-5FB9-4868-A55A-41223D2CA6E6}"/>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Oval 31">
            <a:extLst>
              <a:ext uri="{FF2B5EF4-FFF2-40B4-BE49-F238E27FC236}">
                <a16:creationId xmlns:a16="http://schemas.microsoft.com/office/drawing/2014/main" id="{DB088E02-45A4-4EE8-BECE-2BB910F4AE4E}"/>
              </a:ext>
            </a:extLst>
          </p:cNvPr>
          <p:cNvSpPr/>
          <p:nvPr/>
        </p:nvSpPr>
        <p:spPr>
          <a:xfrm>
            <a:off x="2800812" y="3370784"/>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EB8F97A-F735-4C64-9381-85EDE232DB7B}"/>
                  </a:ext>
                </a:extLst>
              </p:cNvPr>
              <p:cNvSpPr txBox="1"/>
              <p:nvPr/>
            </p:nvSpPr>
            <p:spPr>
              <a:xfrm>
                <a:off x="2881764" y="3387582"/>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33" name="TextBox 32">
                <a:extLst>
                  <a:ext uri="{FF2B5EF4-FFF2-40B4-BE49-F238E27FC236}">
                    <a16:creationId xmlns:a16="http://schemas.microsoft.com/office/drawing/2014/main" id="{1EB8F97A-F735-4C64-9381-85EDE232DB7B}"/>
                  </a:ext>
                </a:extLst>
              </p:cNvPr>
              <p:cNvSpPr txBox="1">
                <a:spLocks noRot="1" noChangeAspect="1" noMove="1" noResize="1" noEditPoints="1" noAdjustHandles="1" noChangeArrowheads="1" noChangeShapeType="1" noTextEdit="1"/>
              </p:cNvSpPr>
              <p:nvPr/>
            </p:nvSpPr>
            <p:spPr>
              <a:xfrm>
                <a:off x="2881764" y="3387582"/>
                <a:ext cx="198772" cy="276999"/>
              </a:xfrm>
              <a:prstGeom prst="rect">
                <a:avLst/>
              </a:prstGeom>
              <a:blipFill>
                <a:blip r:embed="rId8"/>
                <a:stretch>
                  <a:fillRect l="-11765" r="-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5D4C7B6-7F38-4084-8F2F-2BE0F2C0D971}"/>
                  </a:ext>
                </a:extLst>
              </p:cNvPr>
              <p:cNvSpPr txBox="1"/>
              <p:nvPr/>
            </p:nvSpPr>
            <p:spPr>
              <a:xfrm>
                <a:off x="7725421" y="4047917"/>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34" name="TextBox 33">
                <a:extLst>
                  <a:ext uri="{FF2B5EF4-FFF2-40B4-BE49-F238E27FC236}">
                    <a16:creationId xmlns:a16="http://schemas.microsoft.com/office/drawing/2014/main" id="{45D4C7B6-7F38-4084-8F2F-2BE0F2C0D971}"/>
                  </a:ext>
                </a:extLst>
              </p:cNvPr>
              <p:cNvSpPr txBox="1">
                <a:spLocks noRot="1" noChangeAspect="1" noMove="1" noResize="1" noEditPoints="1" noAdjustHandles="1" noChangeArrowheads="1" noChangeShapeType="1" noTextEdit="1"/>
              </p:cNvSpPr>
              <p:nvPr/>
            </p:nvSpPr>
            <p:spPr>
              <a:xfrm>
                <a:off x="7725421" y="4047917"/>
                <a:ext cx="213200" cy="276999"/>
              </a:xfrm>
              <a:prstGeom prst="rect">
                <a:avLst/>
              </a:prstGeom>
              <a:blipFill>
                <a:blip r:embed="rId9"/>
                <a:stretch>
                  <a:fillRect l="-16667" r="-2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03FDDFA-2BE3-4FF6-B772-A61CBF960A42}"/>
                  </a:ext>
                </a:extLst>
              </p:cNvPr>
              <p:cNvSpPr txBox="1"/>
              <p:nvPr/>
            </p:nvSpPr>
            <p:spPr>
              <a:xfrm>
                <a:off x="7186954" y="4047917"/>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35" name="TextBox 34">
                <a:extLst>
                  <a:ext uri="{FF2B5EF4-FFF2-40B4-BE49-F238E27FC236}">
                    <a16:creationId xmlns:a16="http://schemas.microsoft.com/office/drawing/2014/main" id="{F03FDDFA-2BE3-4FF6-B772-A61CBF960A42}"/>
                  </a:ext>
                </a:extLst>
              </p:cNvPr>
              <p:cNvSpPr txBox="1">
                <a:spLocks noRot="1" noChangeAspect="1" noMove="1" noResize="1" noEditPoints="1" noAdjustHandles="1" noChangeArrowheads="1" noChangeShapeType="1" noTextEdit="1"/>
              </p:cNvSpPr>
              <p:nvPr/>
            </p:nvSpPr>
            <p:spPr>
              <a:xfrm>
                <a:off x="7186954" y="4047917"/>
                <a:ext cx="391068" cy="276999"/>
              </a:xfrm>
              <a:prstGeom prst="rect">
                <a:avLst/>
              </a:prstGeom>
              <a:blipFill>
                <a:blip r:embed="rId10"/>
                <a:stretch>
                  <a:fillRect l="-9375" r="-3125" b="-13043"/>
                </a:stretch>
              </a:blipFill>
            </p:spPr>
            <p:txBody>
              <a:bodyPr/>
              <a:lstStyle/>
              <a:p>
                <a:r>
                  <a:rPr lang="zh-CN" altLang="en-US">
                    <a:noFill/>
                  </a:rPr>
                  <a:t> </a:t>
                </a:r>
              </a:p>
            </p:txBody>
          </p:sp>
        </mc:Fallback>
      </mc:AlternateContent>
      <p:cxnSp>
        <p:nvCxnSpPr>
          <p:cNvPr id="36" name="Straight Connector 35">
            <a:extLst>
              <a:ext uri="{FF2B5EF4-FFF2-40B4-BE49-F238E27FC236}">
                <a16:creationId xmlns:a16="http://schemas.microsoft.com/office/drawing/2014/main" id="{EEBD95BC-861C-4362-BA64-27B86E3E0066}"/>
              </a:ext>
            </a:extLst>
          </p:cNvPr>
          <p:cNvCxnSpPr>
            <a:stCxn id="35" idx="0"/>
            <a:endCxn id="51" idx="3"/>
          </p:cNvCxnSpPr>
          <p:nvPr/>
        </p:nvCxnSpPr>
        <p:spPr>
          <a:xfrm flipV="1">
            <a:off x="7382488" y="3936298"/>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2E8504-41E0-4B80-948C-9E0B3D7A3E77}"/>
              </a:ext>
            </a:extLst>
          </p:cNvPr>
          <p:cNvCxnSpPr>
            <a:stCxn id="34" idx="0"/>
            <a:endCxn id="51" idx="5"/>
          </p:cNvCxnSpPr>
          <p:nvPr/>
        </p:nvCxnSpPr>
        <p:spPr>
          <a:xfrm flipH="1" flipV="1">
            <a:off x="7718175" y="3936298"/>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8726EE5-2BB4-4706-8B56-CB4B51B7FF27}"/>
              </a:ext>
            </a:extLst>
          </p:cNvPr>
          <p:cNvCxnSpPr>
            <a:stCxn id="51" idx="1"/>
            <a:endCxn id="52" idx="4"/>
          </p:cNvCxnSpPr>
          <p:nvPr/>
        </p:nvCxnSpPr>
        <p:spPr>
          <a:xfrm flipH="1" flipV="1">
            <a:off x="7306762" y="3492642"/>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7A5C20C6-8EC2-4F11-BEC3-EDA765A6A07A}"/>
              </a:ext>
            </a:extLst>
          </p:cNvPr>
          <p:cNvGrpSpPr/>
          <p:nvPr/>
        </p:nvGrpSpPr>
        <p:grpSpPr>
          <a:xfrm>
            <a:off x="9524555" y="3087408"/>
            <a:ext cx="476733" cy="461665"/>
            <a:chOff x="2261112" y="2377058"/>
            <a:chExt cx="476733" cy="461665"/>
          </a:xfrm>
        </p:grpSpPr>
        <p:sp>
          <p:nvSpPr>
            <p:cNvPr id="40" name="TextBox 39">
              <a:extLst>
                <a:ext uri="{FF2B5EF4-FFF2-40B4-BE49-F238E27FC236}">
                  <a16:creationId xmlns:a16="http://schemas.microsoft.com/office/drawing/2014/main" id="{026B791D-B98F-4A26-8864-227C58B1091E}"/>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41" name="Oval 40">
              <a:extLst>
                <a:ext uri="{FF2B5EF4-FFF2-40B4-BE49-F238E27FC236}">
                  <a16:creationId xmlns:a16="http://schemas.microsoft.com/office/drawing/2014/main" id="{47A33827-ECB5-4BE1-962D-604CD00FBDD4}"/>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2" name="Straight Connector 41">
            <a:extLst>
              <a:ext uri="{FF2B5EF4-FFF2-40B4-BE49-F238E27FC236}">
                <a16:creationId xmlns:a16="http://schemas.microsoft.com/office/drawing/2014/main" id="{A043398B-6BA0-4EA9-A3AE-5FB5F16B5ACC}"/>
              </a:ext>
            </a:extLst>
          </p:cNvPr>
          <p:cNvCxnSpPr>
            <a:endCxn id="52" idx="0"/>
          </p:cNvCxnSpPr>
          <p:nvPr/>
        </p:nvCxnSpPr>
        <p:spPr>
          <a:xfrm flipH="1">
            <a:off x="7306762" y="2928761"/>
            <a:ext cx="223526" cy="247415"/>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EE563CB-284C-4FB2-95DB-ECC93360BA13}"/>
              </a:ext>
            </a:extLst>
          </p:cNvPr>
          <p:cNvCxnSpPr>
            <a:stCxn id="44" idx="0"/>
            <a:endCxn id="41" idx="5"/>
          </p:cNvCxnSpPr>
          <p:nvPr/>
        </p:nvCxnSpPr>
        <p:spPr>
          <a:xfrm flipH="1" flipV="1">
            <a:off x="9875445" y="3375767"/>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26CFA3A-8428-4A7E-A1A1-3B918549F742}"/>
                  </a:ext>
                </a:extLst>
              </p:cNvPr>
              <p:cNvSpPr txBox="1"/>
              <p:nvPr/>
            </p:nvSpPr>
            <p:spPr>
              <a:xfrm>
                <a:off x="9883777" y="3649796"/>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44" name="TextBox 43">
                <a:extLst>
                  <a:ext uri="{FF2B5EF4-FFF2-40B4-BE49-F238E27FC236}">
                    <a16:creationId xmlns:a16="http://schemas.microsoft.com/office/drawing/2014/main" id="{326CFA3A-8428-4A7E-A1A1-3B918549F742}"/>
                  </a:ext>
                </a:extLst>
              </p:cNvPr>
              <p:cNvSpPr txBox="1">
                <a:spLocks noRot="1" noChangeAspect="1" noMove="1" noResize="1" noEditPoints="1" noAdjustHandles="1" noChangeArrowheads="1" noChangeShapeType="1" noTextEdit="1"/>
              </p:cNvSpPr>
              <p:nvPr/>
            </p:nvSpPr>
            <p:spPr>
              <a:xfrm>
                <a:off x="9883777" y="3649796"/>
                <a:ext cx="391068" cy="276999"/>
              </a:xfrm>
              <a:prstGeom prst="rect">
                <a:avLst/>
              </a:prstGeom>
              <a:blipFill>
                <a:blip r:embed="rId11"/>
                <a:stretch>
                  <a:fillRect l="-9375" r="-3125"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553A234-1D63-464A-94FD-80003EF0E46D}"/>
                  </a:ext>
                </a:extLst>
              </p:cNvPr>
              <p:cNvSpPr txBox="1"/>
              <p:nvPr/>
            </p:nvSpPr>
            <p:spPr>
              <a:xfrm>
                <a:off x="7109526" y="2942918"/>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45" name="TextBox 44">
                <a:extLst>
                  <a:ext uri="{FF2B5EF4-FFF2-40B4-BE49-F238E27FC236}">
                    <a16:creationId xmlns:a16="http://schemas.microsoft.com/office/drawing/2014/main" id="{8553A234-1D63-464A-94FD-80003EF0E46D}"/>
                  </a:ext>
                </a:extLst>
              </p:cNvPr>
              <p:cNvSpPr txBox="1">
                <a:spLocks noRot="1" noChangeAspect="1" noMove="1" noResize="1" noEditPoints="1" noAdjustHandles="1" noChangeArrowheads="1" noChangeShapeType="1" noTextEdit="1"/>
              </p:cNvSpPr>
              <p:nvPr/>
            </p:nvSpPr>
            <p:spPr>
              <a:xfrm>
                <a:off x="7109526" y="2942918"/>
                <a:ext cx="234038" cy="276999"/>
              </a:xfrm>
              <a:prstGeom prst="rect">
                <a:avLst/>
              </a:prstGeom>
              <a:blipFill>
                <a:blip r:embed="rId12"/>
                <a:stretch>
                  <a:fillRect l="-21053" r="-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143F0BC-A180-47F4-A46D-FC27F9699057}"/>
                  </a:ext>
                </a:extLst>
              </p:cNvPr>
              <p:cNvSpPr txBox="1"/>
              <p:nvPr/>
            </p:nvSpPr>
            <p:spPr>
              <a:xfrm>
                <a:off x="9549384" y="2857126"/>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46" name="TextBox 45">
                <a:extLst>
                  <a:ext uri="{FF2B5EF4-FFF2-40B4-BE49-F238E27FC236}">
                    <a16:creationId xmlns:a16="http://schemas.microsoft.com/office/drawing/2014/main" id="{3143F0BC-A180-47F4-A46D-FC27F9699057}"/>
                  </a:ext>
                </a:extLst>
              </p:cNvPr>
              <p:cNvSpPr txBox="1">
                <a:spLocks noRot="1" noChangeAspect="1" noMove="1" noResize="1" noEditPoints="1" noAdjustHandles="1" noChangeArrowheads="1" noChangeShapeType="1" noTextEdit="1"/>
              </p:cNvSpPr>
              <p:nvPr/>
            </p:nvSpPr>
            <p:spPr>
              <a:xfrm>
                <a:off x="9549384" y="2857126"/>
                <a:ext cx="198772" cy="276999"/>
              </a:xfrm>
              <a:prstGeom prst="rect">
                <a:avLst/>
              </a:prstGeom>
              <a:blipFill>
                <a:blip r:embed="rId7"/>
                <a:stretch>
                  <a:fillRect l="-23529" r="-17647" b="-4348"/>
                </a:stretch>
              </a:blipFill>
            </p:spPr>
            <p:txBody>
              <a:bodyPr/>
              <a:lstStyle/>
              <a:p>
                <a:r>
                  <a:rPr lang="zh-CN" altLang="en-US">
                    <a:noFill/>
                  </a:rPr>
                  <a:t> </a:t>
                </a:r>
              </a:p>
            </p:txBody>
          </p:sp>
        </mc:Fallback>
      </mc:AlternateContent>
      <p:cxnSp>
        <p:nvCxnSpPr>
          <p:cNvPr id="47" name="Straight Connector 46">
            <a:extLst>
              <a:ext uri="{FF2B5EF4-FFF2-40B4-BE49-F238E27FC236}">
                <a16:creationId xmlns:a16="http://schemas.microsoft.com/office/drawing/2014/main" id="{A1F44188-CD92-4A98-AD06-C25201CEB6AD}"/>
              </a:ext>
            </a:extLst>
          </p:cNvPr>
          <p:cNvCxnSpPr>
            <a:endCxn id="41" idx="0"/>
          </p:cNvCxnSpPr>
          <p:nvPr/>
        </p:nvCxnSpPr>
        <p:spPr>
          <a:xfrm flipH="1">
            <a:off x="9758558" y="2801392"/>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39284D24-2172-4915-8540-DABA87CD25D0}"/>
              </a:ext>
            </a:extLst>
          </p:cNvPr>
          <p:cNvGrpSpPr/>
          <p:nvPr/>
        </p:nvGrpSpPr>
        <p:grpSpPr>
          <a:xfrm>
            <a:off x="7367285" y="3647939"/>
            <a:ext cx="476733" cy="461665"/>
            <a:chOff x="2261112" y="2377058"/>
            <a:chExt cx="476733" cy="461665"/>
          </a:xfrm>
        </p:grpSpPr>
        <p:sp>
          <p:nvSpPr>
            <p:cNvPr id="50" name="TextBox 49">
              <a:extLst>
                <a:ext uri="{FF2B5EF4-FFF2-40B4-BE49-F238E27FC236}">
                  <a16:creationId xmlns:a16="http://schemas.microsoft.com/office/drawing/2014/main" id="{88A0AA4C-2F57-4F8D-9440-E32102B2516D}"/>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51" name="Oval 50">
              <a:extLst>
                <a:ext uri="{FF2B5EF4-FFF2-40B4-BE49-F238E27FC236}">
                  <a16:creationId xmlns:a16="http://schemas.microsoft.com/office/drawing/2014/main" id="{D20DB5EA-626B-4E43-8C96-7255C87F9479}"/>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Oval 51">
            <a:extLst>
              <a:ext uri="{FF2B5EF4-FFF2-40B4-BE49-F238E27FC236}">
                <a16:creationId xmlns:a16="http://schemas.microsoft.com/office/drawing/2014/main" id="{2E50019F-065F-4B7B-A190-3C6780A6148B}"/>
              </a:ext>
            </a:extLst>
          </p:cNvPr>
          <p:cNvSpPr/>
          <p:nvPr/>
        </p:nvSpPr>
        <p:spPr>
          <a:xfrm>
            <a:off x="7141457" y="3176175"/>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BA5B963-4D0F-4C08-807B-898FD304959B}"/>
                  </a:ext>
                </a:extLst>
              </p:cNvPr>
              <p:cNvSpPr txBox="1"/>
              <p:nvPr/>
            </p:nvSpPr>
            <p:spPr>
              <a:xfrm>
                <a:off x="7222409" y="3192973"/>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53" name="TextBox 52">
                <a:extLst>
                  <a:ext uri="{FF2B5EF4-FFF2-40B4-BE49-F238E27FC236}">
                    <a16:creationId xmlns:a16="http://schemas.microsoft.com/office/drawing/2014/main" id="{4BA5B963-4D0F-4C08-807B-898FD304959B}"/>
                  </a:ext>
                </a:extLst>
              </p:cNvPr>
              <p:cNvSpPr txBox="1">
                <a:spLocks noRot="1" noChangeAspect="1" noMove="1" noResize="1" noEditPoints="1" noAdjustHandles="1" noChangeArrowheads="1" noChangeShapeType="1" noTextEdit="1"/>
              </p:cNvSpPr>
              <p:nvPr/>
            </p:nvSpPr>
            <p:spPr>
              <a:xfrm>
                <a:off x="7222409" y="3192973"/>
                <a:ext cx="198772" cy="276999"/>
              </a:xfrm>
              <a:prstGeom prst="rect">
                <a:avLst/>
              </a:prstGeom>
              <a:blipFill>
                <a:blip r:embed="rId13"/>
                <a:stretch>
                  <a:fillRect l="-18750" r="-18750"/>
                </a:stretch>
              </a:blipFill>
            </p:spPr>
            <p:txBody>
              <a:bodyPr/>
              <a:lstStyle/>
              <a:p>
                <a:r>
                  <a:rPr lang="zh-CN" altLang="en-US">
                    <a:noFill/>
                  </a:rPr>
                  <a:t> </a:t>
                </a:r>
              </a:p>
            </p:txBody>
          </p:sp>
        </mc:Fallback>
      </mc:AlternateContent>
      <p:grpSp>
        <p:nvGrpSpPr>
          <p:cNvPr id="56" name="Group 55">
            <a:extLst>
              <a:ext uri="{FF2B5EF4-FFF2-40B4-BE49-F238E27FC236}">
                <a16:creationId xmlns:a16="http://schemas.microsoft.com/office/drawing/2014/main" id="{E3AACA03-BD7F-46C7-BB7E-96290E446CC2}"/>
              </a:ext>
            </a:extLst>
          </p:cNvPr>
          <p:cNvGrpSpPr/>
          <p:nvPr/>
        </p:nvGrpSpPr>
        <p:grpSpPr>
          <a:xfrm>
            <a:off x="7435582" y="2647597"/>
            <a:ext cx="634581" cy="338554"/>
            <a:chOff x="7244369" y="3385977"/>
            <a:chExt cx="634581" cy="338554"/>
          </a:xfrm>
        </p:grpSpPr>
        <p:sp>
          <p:nvSpPr>
            <p:cNvPr id="57" name="Oval 56">
              <a:extLst>
                <a:ext uri="{FF2B5EF4-FFF2-40B4-BE49-F238E27FC236}">
                  <a16:creationId xmlns:a16="http://schemas.microsoft.com/office/drawing/2014/main" id="{F82230EA-4CAC-4337-9338-7458E70A4DBE}"/>
                </a:ext>
              </a:extLst>
            </p:cNvPr>
            <p:cNvSpPr/>
            <p:nvPr/>
          </p:nvSpPr>
          <p:spPr>
            <a:xfrm>
              <a:off x="7253822" y="3397019"/>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E8EEEF5-1752-43B9-A18F-2B7683F971DC}"/>
                </a:ext>
              </a:extLst>
            </p:cNvPr>
            <p:cNvSpPr txBox="1"/>
            <p:nvPr/>
          </p:nvSpPr>
          <p:spPr>
            <a:xfrm>
              <a:off x="7244369" y="3385977"/>
              <a:ext cx="634581" cy="338554"/>
            </a:xfrm>
            <a:prstGeom prst="rect">
              <a:avLst/>
            </a:prstGeom>
            <a:noFill/>
          </p:spPr>
          <p:txBody>
            <a:bodyPr wrap="square" rtlCol="0">
              <a:spAutoFit/>
            </a:bodyPr>
            <a:lstStyle/>
            <a:p>
              <a:r>
                <a:rPr lang="en-US" sz="1600" dirty="0"/>
                <a:t>Send</a:t>
              </a:r>
            </a:p>
          </p:txBody>
        </p:sp>
      </p:grpSp>
      <p:grpSp>
        <p:nvGrpSpPr>
          <p:cNvPr id="59" name="Group 58">
            <a:extLst>
              <a:ext uri="{FF2B5EF4-FFF2-40B4-BE49-F238E27FC236}">
                <a16:creationId xmlns:a16="http://schemas.microsoft.com/office/drawing/2014/main" id="{534A86E9-B43B-479F-90B0-B4F03CD09156}"/>
              </a:ext>
            </a:extLst>
          </p:cNvPr>
          <p:cNvGrpSpPr/>
          <p:nvPr/>
        </p:nvGrpSpPr>
        <p:grpSpPr>
          <a:xfrm>
            <a:off x="9042132" y="3591857"/>
            <a:ext cx="733573" cy="338554"/>
            <a:chOff x="8774486" y="4387239"/>
            <a:chExt cx="733573" cy="338554"/>
          </a:xfrm>
        </p:grpSpPr>
        <p:sp>
          <p:nvSpPr>
            <p:cNvPr id="60" name="Oval 59">
              <a:extLst>
                <a:ext uri="{FF2B5EF4-FFF2-40B4-BE49-F238E27FC236}">
                  <a16:creationId xmlns:a16="http://schemas.microsoft.com/office/drawing/2014/main" id="{5CEB303D-84B9-4E1B-968F-83F8A5F10C93}"/>
                </a:ext>
              </a:extLst>
            </p:cNvPr>
            <p:cNvSpPr/>
            <p:nvPr/>
          </p:nvSpPr>
          <p:spPr>
            <a:xfrm>
              <a:off x="8842713" y="4403292"/>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10B94DB2-6663-4F14-B0E0-E7CC71A80C30}"/>
                </a:ext>
              </a:extLst>
            </p:cNvPr>
            <p:cNvSpPr txBox="1"/>
            <p:nvPr/>
          </p:nvSpPr>
          <p:spPr>
            <a:xfrm>
              <a:off x="8774486" y="4387239"/>
              <a:ext cx="733573" cy="338554"/>
            </a:xfrm>
            <a:prstGeom prst="rect">
              <a:avLst/>
            </a:prstGeom>
            <a:noFill/>
          </p:spPr>
          <p:txBody>
            <a:bodyPr wrap="square" rtlCol="0">
              <a:spAutoFit/>
            </a:bodyPr>
            <a:lstStyle/>
            <a:p>
              <a:pPr algn="ctr"/>
              <a:r>
                <a:rPr lang="en-US" sz="1600" dirty="0"/>
                <a:t>Recv</a:t>
              </a:r>
            </a:p>
          </p:txBody>
        </p:sp>
      </p:grpSp>
      <p:cxnSp>
        <p:nvCxnSpPr>
          <p:cNvPr id="62" name="Straight Connector 61">
            <a:extLst>
              <a:ext uri="{FF2B5EF4-FFF2-40B4-BE49-F238E27FC236}">
                <a16:creationId xmlns:a16="http://schemas.microsoft.com/office/drawing/2014/main" id="{935533FC-C901-484C-BF18-F40D3237EF67}"/>
              </a:ext>
            </a:extLst>
          </p:cNvPr>
          <p:cNvCxnSpPr>
            <a:endCxn id="41" idx="3"/>
          </p:cNvCxnSpPr>
          <p:nvPr/>
        </p:nvCxnSpPr>
        <p:spPr>
          <a:xfrm flipV="1">
            <a:off x="9401430" y="3375768"/>
            <a:ext cx="240239" cy="23214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E78F31FF-8AD9-45B0-A566-0C7C987E2991}"/>
              </a:ext>
            </a:extLst>
          </p:cNvPr>
          <p:cNvSpPr/>
          <p:nvPr/>
        </p:nvSpPr>
        <p:spPr>
          <a:xfrm>
            <a:off x="1849909" y="2373001"/>
            <a:ext cx="1998289" cy="2207491"/>
          </a:xfrm>
          <a:prstGeom prst="roundRect">
            <a:avLst>
              <a:gd name="adj" fmla="val 12256"/>
            </a:avLst>
          </a:prstGeom>
          <a:noFill/>
          <a:ln w="25400">
            <a:solidFill>
              <a:schemeClr val="tx1"/>
            </a:solidFill>
            <a:prstDash val="sysDash"/>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9BAD5479-1BCD-405B-9D13-D0D8CACBF71D}"/>
              </a:ext>
            </a:extLst>
          </p:cNvPr>
          <p:cNvSpPr/>
          <p:nvPr/>
        </p:nvSpPr>
        <p:spPr>
          <a:xfrm>
            <a:off x="6976823" y="2488735"/>
            <a:ext cx="1232713" cy="1946560"/>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6560"/>
                      <a:gd name="connsiteX1" fmla="*/ 205456 w 1232713"/>
                      <a:gd name="connsiteY1" fmla="*/ 0 h 1946560"/>
                      <a:gd name="connsiteX2" fmla="*/ 632793 w 1232713"/>
                      <a:gd name="connsiteY2" fmla="*/ 0 h 1946560"/>
                      <a:gd name="connsiteX3" fmla="*/ 1027257 w 1232713"/>
                      <a:gd name="connsiteY3" fmla="*/ 0 h 1946560"/>
                      <a:gd name="connsiteX4" fmla="*/ 1232713 w 1232713"/>
                      <a:gd name="connsiteY4" fmla="*/ 205456 h 1946560"/>
                      <a:gd name="connsiteX5" fmla="*/ 1232713 w 1232713"/>
                      <a:gd name="connsiteY5" fmla="*/ 701982 h 1946560"/>
                      <a:gd name="connsiteX6" fmla="*/ 1232713 w 1232713"/>
                      <a:gd name="connsiteY6" fmla="*/ 1244578 h 1946560"/>
                      <a:gd name="connsiteX7" fmla="*/ 1232713 w 1232713"/>
                      <a:gd name="connsiteY7" fmla="*/ 1741104 h 1946560"/>
                      <a:gd name="connsiteX8" fmla="*/ 1027257 w 1232713"/>
                      <a:gd name="connsiteY8" fmla="*/ 1946560 h 1946560"/>
                      <a:gd name="connsiteX9" fmla="*/ 632793 w 1232713"/>
                      <a:gd name="connsiteY9" fmla="*/ 1946560 h 1946560"/>
                      <a:gd name="connsiteX10" fmla="*/ 205456 w 1232713"/>
                      <a:gd name="connsiteY10" fmla="*/ 1946560 h 1946560"/>
                      <a:gd name="connsiteX11" fmla="*/ 0 w 1232713"/>
                      <a:gd name="connsiteY11" fmla="*/ 1741104 h 1946560"/>
                      <a:gd name="connsiteX12" fmla="*/ 0 w 1232713"/>
                      <a:gd name="connsiteY12" fmla="*/ 1198508 h 1946560"/>
                      <a:gd name="connsiteX13" fmla="*/ 0 w 1232713"/>
                      <a:gd name="connsiteY13" fmla="*/ 732695 h 1946560"/>
                      <a:gd name="connsiteX14" fmla="*/ 0 w 1232713"/>
                      <a:gd name="connsiteY14" fmla="*/ 205456 h 194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6560"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13512" y="332216"/>
                          <a:pt x="1239062" y="508321"/>
                          <a:pt x="1232713" y="701982"/>
                        </a:cubicBezTo>
                        <a:cubicBezTo>
                          <a:pt x="1226364" y="895643"/>
                          <a:pt x="1242055" y="1038479"/>
                          <a:pt x="1232713" y="1244578"/>
                        </a:cubicBezTo>
                        <a:cubicBezTo>
                          <a:pt x="1223371" y="1450677"/>
                          <a:pt x="1223502" y="1509289"/>
                          <a:pt x="1232713" y="1741104"/>
                        </a:cubicBezTo>
                        <a:cubicBezTo>
                          <a:pt x="1214354" y="1839110"/>
                          <a:pt x="1140526" y="1943271"/>
                          <a:pt x="1027257" y="1946560"/>
                        </a:cubicBezTo>
                        <a:cubicBezTo>
                          <a:pt x="929887" y="1943512"/>
                          <a:pt x="746542" y="1952348"/>
                          <a:pt x="632793" y="1946560"/>
                        </a:cubicBezTo>
                        <a:cubicBezTo>
                          <a:pt x="519044" y="1940772"/>
                          <a:pt x="309133" y="1953662"/>
                          <a:pt x="205456" y="1946560"/>
                        </a:cubicBezTo>
                        <a:cubicBezTo>
                          <a:pt x="72250" y="1947936"/>
                          <a:pt x="-6598" y="1855664"/>
                          <a:pt x="0" y="1741104"/>
                        </a:cubicBezTo>
                        <a:cubicBezTo>
                          <a:pt x="-7080" y="1553803"/>
                          <a:pt x="2017" y="1438591"/>
                          <a:pt x="0" y="1198508"/>
                        </a:cubicBezTo>
                        <a:cubicBezTo>
                          <a:pt x="-2017" y="958425"/>
                          <a:pt x="-15354" y="848972"/>
                          <a:pt x="0" y="732695"/>
                        </a:cubicBezTo>
                        <a:cubicBezTo>
                          <a:pt x="15354" y="616418"/>
                          <a:pt x="-18861" y="355386"/>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500F036F-CB28-45EE-93C4-871C1AF5FDF8}"/>
              </a:ext>
            </a:extLst>
          </p:cNvPr>
          <p:cNvSpPr/>
          <p:nvPr/>
        </p:nvSpPr>
        <p:spPr>
          <a:xfrm>
            <a:off x="9042132" y="2488735"/>
            <a:ext cx="1232713" cy="1948378"/>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8378"/>
                      <a:gd name="connsiteX1" fmla="*/ 205456 w 1232713"/>
                      <a:gd name="connsiteY1" fmla="*/ 0 h 1948378"/>
                      <a:gd name="connsiteX2" fmla="*/ 632793 w 1232713"/>
                      <a:gd name="connsiteY2" fmla="*/ 0 h 1948378"/>
                      <a:gd name="connsiteX3" fmla="*/ 1027257 w 1232713"/>
                      <a:gd name="connsiteY3" fmla="*/ 0 h 1948378"/>
                      <a:gd name="connsiteX4" fmla="*/ 1232713 w 1232713"/>
                      <a:gd name="connsiteY4" fmla="*/ 205456 h 1948378"/>
                      <a:gd name="connsiteX5" fmla="*/ 1232713 w 1232713"/>
                      <a:gd name="connsiteY5" fmla="*/ 702570 h 1948378"/>
                      <a:gd name="connsiteX6" fmla="*/ 1232713 w 1232713"/>
                      <a:gd name="connsiteY6" fmla="*/ 1245808 h 1948378"/>
                      <a:gd name="connsiteX7" fmla="*/ 1232713 w 1232713"/>
                      <a:gd name="connsiteY7" fmla="*/ 1742922 h 1948378"/>
                      <a:gd name="connsiteX8" fmla="*/ 1027257 w 1232713"/>
                      <a:gd name="connsiteY8" fmla="*/ 1948378 h 1948378"/>
                      <a:gd name="connsiteX9" fmla="*/ 632793 w 1232713"/>
                      <a:gd name="connsiteY9" fmla="*/ 1948378 h 1948378"/>
                      <a:gd name="connsiteX10" fmla="*/ 205456 w 1232713"/>
                      <a:gd name="connsiteY10" fmla="*/ 1948378 h 1948378"/>
                      <a:gd name="connsiteX11" fmla="*/ 0 w 1232713"/>
                      <a:gd name="connsiteY11" fmla="*/ 1742922 h 1948378"/>
                      <a:gd name="connsiteX12" fmla="*/ 0 w 1232713"/>
                      <a:gd name="connsiteY12" fmla="*/ 1199684 h 1948378"/>
                      <a:gd name="connsiteX13" fmla="*/ 0 w 1232713"/>
                      <a:gd name="connsiteY13" fmla="*/ 733319 h 1948378"/>
                      <a:gd name="connsiteX14" fmla="*/ 0 w 1232713"/>
                      <a:gd name="connsiteY14" fmla="*/ 205456 h 19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8378"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20029" y="419631"/>
                          <a:pt x="1210146" y="575592"/>
                          <a:pt x="1232713" y="702570"/>
                        </a:cubicBezTo>
                        <a:cubicBezTo>
                          <a:pt x="1255280" y="829548"/>
                          <a:pt x="1206524" y="1118117"/>
                          <a:pt x="1232713" y="1245808"/>
                        </a:cubicBezTo>
                        <a:cubicBezTo>
                          <a:pt x="1258902" y="1373499"/>
                          <a:pt x="1228487" y="1626268"/>
                          <a:pt x="1232713" y="1742922"/>
                        </a:cubicBezTo>
                        <a:cubicBezTo>
                          <a:pt x="1214354" y="1840928"/>
                          <a:pt x="1140526" y="1945089"/>
                          <a:pt x="1027257" y="1948378"/>
                        </a:cubicBezTo>
                        <a:cubicBezTo>
                          <a:pt x="929887" y="1945330"/>
                          <a:pt x="746542" y="1954166"/>
                          <a:pt x="632793" y="1948378"/>
                        </a:cubicBezTo>
                        <a:cubicBezTo>
                          <a:pt x="519044" y="1942590"/>
                          <a:pt x="309133" y="1955480"/>
                          <a:pt x="205456" y="1948378"/>
                        </a:cubicBezTo>
                        <a:cubicBezTo>
                          <a:pt x="72250" y="1949754"/>
                          <a:pt x="-6598" y="1857482"/>
                          <a:pt x="0" y="1742922"/>
                        </a:cubicBezTo>
                        <a:cubicBezTo>
                          <a:pt x="-2546" y="1605547"/>
                          <a:pt x="1207" y="1347816"/>
                          <a:pt x="0" y="1199684"/>
                        </a:cubicBezTo>
                        <a:cubicBezTo>
                          <a:pt x="-1207" y="1051552"/>
                          <a:pt x="-3760" y="843980"/>
                          <a:pt x="0" y="733319"/>
                        </a:cubicBezTo>
                        <a:cubicBezTo>
                          <a:pt x="3760" y="622659"/>
                          <a:pt x="-608" y="361869"/>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E025980D-993A-424D-9D59-15BB6BBB06D2}"/>
              </a:ext>
            </a:extLst>
          </p:cNvPr>
          <p:cNvCxnSpPr>
            <a:cxnSpLocks/>
            <a:stCxn id="58" idx="3"/>
            <a:endCxn id="61" idx="1"/>
          </p:cNvCxnSpPr>
          <p:nvPr/>
        </p:nvCxnSpPr>
        <p:spPr>
          <a:xfrm>
            <a:off x="8070163" y="2816874"/>
            <a:ext cx="971969" cy="944260"/>
          </a:xfrm>
          <a:prstGeom prst="straightConnector1">
            <a:avLst/>
          </a:prstGeom>
          <a:ln>
            <a:solidFill>
              <a:srgbClr val="C00000"/>
            </a:solidFill>
            <a:prstDash val="sysDash"/>
            <a:headEnd type="none" w="med" len="med"/>
            <a:tailEnd type="triangle" w="med" len="med"/>
          </a:ln>
          <a:effectLst/>
        </p:spPr>
        <p:style>
          <a:lnRef idx="3">
            <a:schemeClr val="dk1"/>
          </a:lnRef>
          <a:fillRef idx="0">
            <a:schemeClr val="dk1"/>
          </a:fillRef>
          <a:effectRef idx="2">
            <a:schemeClr val="dk1"/>
          </a:effectRef>
          <a:fontRef idx="minor">
            <a:schemeClr val="tx1"/>
          </a:fontRef>
        </p:style>
      </p:cxnSp>
      <p:sp>
        <p:nvSpPr>
          <p:cNvPr id="70" name="Arrow: Right 69">
            <a:extLst>
              <a:ext uri="{FF2B5EF4-FFF2-40B4-BE49-F238E27FC236}">
                <a16:creationId xmlns:a16="http://schemas.microsoft.com/office/drawing/2014/main" id="{AC55F2C1-FE6A-421F-8EB0-4FF658BF301A}"/>
              </a:ext>
            </a:extLst>
          </p:cNvPr>
          <p:cNvSpPr/>
          <p:nvPr/>
        </p:nvSpPr>
        <p:spPr>
          <a:xfrm>
            <a:off x="5931874" y="4326025"/>
            <a:ext cx="622360" cy="524840"/>
          </a:xfrm>
          <a:prstGeom prst="rightArrow">
            <a:avLst>
              <a:gd name="adj1" fmla="val 50000"/>
              <a:gd name="adj2" fmla="val 6679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标题 1">
            <a:extLst>
              <a:ext uri="{FF2B5EF4-FFF2-40B4-BE49-F238E27FC236}">
                <a16:creationId xmlns:a16="http://schemas.microsoft.com/office/drawing/2014/main" id="{9DD80C7C-72A7-DE4F-8F10-2629CE5096D0}"/>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a:t>
            </a:r>
            <a:r>
              <a:rPr lang="zh-CN" altLang="en-US" dirty="0"/>
              <a:t>）</a:t>
            </a:r>
          </a:p>
        </p:txBody>
      </p:sp>
      <p:pic>
        <p:nvPicPr>
          <p:cNvPr id="72" name="Graphic 5">
            <a:extLst>
              <a:ext uri="{FF2B5EF4-FFF2-40B4-BE49-F238E27FC236}">
                <a16:creationId xmlns:a16="http://schemas.microsoft.com/office/drawing/2014/main" id="{65738D57-B67A-7948-A307-7B3E1722CC2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62677" y="627724"/>
            <a:ext cx="2724150" cy="609600"/>
          </a:xfrm>
          <a:prstGeom prst="rect">
            <a:avLst/>
          </a:prstGeom>
        </p:spPr>
      </p:pic>
      <p:grpSp>
        <p:nvGrpSpPr>
          <p:cNvPr id="76" name="组合 75">
            <a:extLst>
              <a:ext uri="{FF2B5EF4-FFF2-40B4-BE49-F238E27FC236}">
                <a16:creationId xmlns:a16="http://schemas.microsoft.com/office/drawing/2014/main" id="{7B30F754-E8FE-AA4C-B08B-1E0E99B8A60D}"/>
              </a:ext>
            </a:extLst>
          </p:cNvPr>
          <p:cNvGrpSpPr/>
          <p:nvPr/>
        </p:nvGrpSpPr>
        <p:grpSpPr>
          <a:xfrm>
            <a:off x="2327441" y="4782123"/>
            <a:ext cx="1059658" cy="1239165"/>
            <a:chOff x="2806475" y="4782123"/>
            <a:chExt cx="1059658" cy="1239165"/>
          </a:xfrm>
        </p:grpSpPr>
        <p:sp>
          <p:nvSpPr>
            <p:cNvPr id="23" name="TextBox 22">
              <a:extLst>
                <a:ext uri="{FF2B5EF4-FFF2-40B4-BE49-F238E27FC236}">
                  <a16:creationId xmlns:a16="http://schemas.microsoft.com/office/drawing/2014/main" id="{680C9B2F-0E57-4397-8828-F1C9C712FF2F}"/>
                </a:ext>
              </a:extLst>
            </p:cNvPr>
            <p:cNvSpPr txBox="1"/>
            <p:nvPr/>
          </p:nvSpPr>
          <p:spPr>
            <a:xfrm>
              <a:off x="2806475" y="5651956"/>
              <a:ext cx="1059658" cy="369332"/>
            </a:xfrm>
            <a:prstGeom prst="rect">
              <a:avLst/>
            </a:prstGeom>
            <a:noFill/>
          </p:spPr>
          <p:txBody>
            <a:bodyPr wrap="square" rtlCol="0">
              <a:spAutoFit/>
            </a:bodyPr>
            <a:lstStyle/>
            <a:p>
              <a:pPr algn="ctr"/>
              <a:r>
                <a:rPr lang="en-US"/>
                <a:t>Server</a:t>
              </a:r>
              <a:r>
                <a:rPr lang="en-US" baseline="-25000"/>
                <a:t>0</a:t>
              </a:r>
            </a:p>
          </p:txBody>
        </p:sp>
        <p:pic>
          <p:nvPicPr>
            <p:cNvPr id="4" name="图片 3">
              <a:extLst>
                <a:ext uri="{FF2B5EF4-FFF2-40B4-BE49-F238E27FC236}">
                  <a16:creationId xmlns:a16="http://schemas.microsoft.com/office/drawing/2014/main" id="{8A98C556-B9BD-B44B-BB7A-A55E6D3FF5EF}"/>
                </a:ext>
              </a:extLst>
            </p:cNvPr>
            <p:cNvPicPr>
              <a:picLocks noChangeAspect="1"/>
            </p:cNvPicPr>
            <p:nvPr/>
          </p:nvPicPr>
          <p:blipFill>
            <a:blip r:embed="rId16"/>
            <a:stretch>
              <a:fillRect/>
            </a:stretch>
          </p:blipFill>
          <p:spPr>
            <a:xfrm>
              <a:off x="3087319" y="4782123"/>
              <a:ext cx="508000" cy="914400"/>
            </a:xfrm>
            <a:prstGeom prst="rect">
              <a:avLst/>
            </a:prstGeom>
          </p:spPr>
        </p:pic>
      </p:grpSp>
      <p:grpSp>
        <p:nvGrpSpPr>
          <p:cNvPr id="77" name="组合 76">
            <a:extLst>
              <a:ext uri="{FF2B5EF4-FFF2-40B4-BE49-F238E27FC236}">
                <a16:creationId xmlns:a16="http://schemas.microsoft.com/office/drawing/2014/main" id="{6961F7DD-910D-8A40-8D3F-7FA8661FB121}"/>
              </a:ext>
            </a:extLst>
          </p:cNvPr>
          <p:cNvGrpSpPr/>
          <p:nvPr/>
        </p:nvGrpSpPr>
        <p:grpSpPr>
          <a:xfrm>
            <a:off x="4447766" y="4782123"/>
            <a:ext cx="990693" cy="1235419"/>
            <a:chOff x="4946253" y="3125867"/>
            <a:chExt cx="990693" cy="1235419"/>
          </a:xfrm>
        </p:grpSpPr>
        <p:sp>
          <p:nvSpPr>
            <p:cNvPr id="54" name="TextBox 53">
              <a:extLst>
                <a:ext uri="{FF2B5EF4-FFF2-40B4-BE49-F238E27FC236}">
                  <a16:creationId xmlns:a16="http://schemas.microsoft.com/office/drawing/2014/main" id="{4A7BD8DB-F784-44DC-A75D-A137B5820F05}"/>
                </a:ext>
              </a:extLst>
            </p:cNvPr>
            <p:cNvSpPr txBox="1"/>
            <p:nvPr/>
          </p:nvSpPr>
          <p:spPr>
            <a:xfrm>
              <a:off x="4946253" y="3991954"/>
              <a:ext cx="990693" cy="369332"/>
            </a:xfrm>
            <a:prstGeom prst="rect">
              <a:avLst/>
            </a:prstGeom>
            <a:noFill/>
          </p:spPr>
          <p:txBody>
            <a:bodyPr wrap="square" rtlCol="0">
              <a:spAutoFit/>
            </a:bodyPr>
            <a:lstStyle/>
            <a:p>
              <a:pPr algn="ctr"/>
              <a:r>
                <a:rPr lang="en-US" dirty="0"/>
                <a:t>Server</a:t>
              </a:r>
              <a:r>
                <a:rPr lang="en-US" baseline="-25000" dirty="0"/>
                <a:t>1</a:t>
              </a:r>
            </a:p>
          </p:txBody>
        </p:sp>
        <p:pic>
          <p:nvPicPr>
            <p:cNvPr id="73" name="图片 72">
              <a:extLst>
                <a:ext uri="{FF2B5EF4-FFF2-40B4-BE49-F238E27FC236}">
                  <a16:creationId xmlns:a16="http://schemas.microsoft.com/office/drawing/2014/main" id="{9046547E-8E6F-544E-A189-8B32C3AD9F65}"/>
                </a:ext>
              </a:extLst>
            </p:cNvPr>
            <p:cNvPicPr>
              <a:picLocks noChangeAspect="1"/>
            </p:cNvPicPr>
            <p:nvPr/>
          </p:nvPicPr>
          <p:blipFill>
            <a:blip r:embed="rId16"/>
            <a:stretch>
              <a:fillRect/>
            </a:stretch>
          </p:blipFill>
          <p:spPr>
            <a:xfrm>
              <a:off x="5175551" y="3125867"/>
              <a:ext cx="508000" cy="914400"/>
            </a:xfrm>
            <a:prstGeom prst="rect">
              <a:avLst/>
            </a:prstGeom>
          </p:spPr>
        </p:pic>
      </p:grpSp>
      <p:grpSp>
        <p:nvGrpSpPr>
          <p:cNvPr id="78" name="组合 77">
            <a:extLst>
              <a:ext uri="{FF2B5EF4-FFF2-40B4-BE49-F238E27FC236}">
                <a16:creationId xmlns:a16="http://schemas.microsoft.com/office/drawing/2014/main" id="{0FDC8326-2789-2B4D-86A8-90E9A222DE11}"/>
              </a:ext>
            </a:extLst>
          </p:cNvPr>
          <p:cNvGrpSpPr/>
          <p:nvPr/>
        </p:nvGrpSpPr>
        <p:grpSpPr>
          <a:xfrm>
            <a:off x="7098717" y="4674592"/>
            <a:ext cx="971446" cy="1228966"/>
            <a:chOff x="7098717" y="4674592"/>
            <a:chExt cx="971446" cy="1228966"/>
          </a:xfrm>
        </p:grpSpPr>
        <p:sp>
          <p:nvSpPr>
            <p:cNvPr id="48" name="TextBox 47">
              <a:extLst>
                <a:ext uri="{FF2B5EF4-FFF2-40B4-BE49-F238E27FC236}">
                  <a16:creationId xmlns:a16="http://schemas.microsoft.com/office/drawing/2014/main" id="{DCE5A431-047E-4AB0-B988-53A596B49F19}"/>
                </a:ext>
              </a:extLst>
            </p:cNvPr>
            <p:cNvSpPr txBox="1"/>
            <p:nvPr/>
          </p:nvSpPr>
          <p:spPr>
            <a:xfrm>
              <a:off x="7098717" y="5534226"/>
              <a:ext cx="971446" cy="369332"/>
            </a:xfrm>
            <a:prstGeom prst="rect">
              <a:avLst/>
            </a:prstGeom>
            <a:noFill/>
          </p:spPr>
          <p:txBody>
            <a:bodyPr wrap="square" rtlCol="0">
              <a:spAutoFit/>
            </a:bodyPr>
            <a:lstStyle/>
            <a:p>
              <a:pPr algn="ctr"/>
              <a:r>
                <a:rPr lang="en-US"/>
                <a:t>Server</a:t>
              </a:r>
              <a:r>
                <a:rPr lang="en-US" baseline="-25000"/>
                <a:t>0</a:t>
              </a:r>
            </a:p>
          </p:txBody>
        </p:sp>
        <p:pic>
          <p:nvPicPr>
            <p:cNvPr id="74" name="图片 73">
              <a:extLst>
                <a:ext uri="{FF2B5EF4-FFF2-40B4-BE49-F238E27FC236}">
                  <a16:creationId xmlns:a16="http://schemas.microsoft.com/office/drawing/2014/main" id="{1F836E45-AE8E-094E-BFC1-6EA72A040EA4}"/>
                </a:ext>
              </a:extLst>
            </p:cNvPr>
            <p:cNvPicPr>
              <a:picLocks noChangeAspect="1"/>
            </p:cNvPicPr>
            <p:nvPr/>
          </p:nvPicPr>
          <p:blipFill>
            <a:blip r:embed="rId16"/>
            <a:stretch>
              <a:fillRect/>
            </a:stretch>
          </p:blipFill>
          <p:spPr>
            <a:xfrm>
              <a:off x="7331847" y="4674592"/>
              <a:ext cx="508000" cy="914400"/>
            </a:xfrm>
            <a:prstGeom prst="rect">
              <a:avLst/>
            </a:prstGeom>
          </p:spPr>
        </p:pic>
      </p:grpSp>
      <p:grpSp>
        <p:nvGrpSpPr>
          <p:cNvPr id="79" name="组合 78">
            <a:extLst>
              <a:ext uri="{FF2B5EF4-FFF2-40B4-BE49-F238E27FC236}">
                <a16:creationId xmlns:a16="http://schemas.microsoft.com/office/drawing/2014/main" id="{65EAB377-82E6-B748-8FDD-B918F78F07A1}"/>
              </a:ext>
            </a:extLst>
          </p:cNvPr>
          <p:cNvGrpSpPr/>
          <p:nvPr/>
        </p:nvGrpSpPr>
        <p:grpSpPr>
          <a:xfrm>
            <a:off x="9120711" y="4689032"/>
            <a:ext cx="1053697" cy="1212843"/>
            <a:chOff x="9120711" y="4689032"/>
            <a:chExt cx="1053697" cy="1212843"/>
          </a:xfrm>
        </p:grpSpPr>
        <p:sp>
          <p:nvSpPr>
            <p:cNvPr id="55" name="TextBox 54">
              <a:extLst>
                <a:ext uri="{FF2B5EF4-FFF2-40B4-BE49-F238E27FC236}">
                  <a16:creationId xmlns:a16="http://schemas.microsoft.com/office/drawing/2014/main" id="{ABC81763-A735-42DF-BB82-058EC4C516A0}"/>
                </a:ext>
              </a:extLst>
            </p:cNvPr>
            <p:cNvSpPr txBox="1"/>
            <p:nvPr/>
          </p:nvSpPr>
          <p:spPr>
            <a:xfrm>
              <a:off x="9120711" y="5532543"/>
              <a:ext cx="1053697" cy="369332"/>
            </a:xfrm>
            <a:prstGeom prst="rect">
              <a:avLst/>
            </a:prstGeom>
            <a:noFill/>
          </p:spPr>
          <p:txBody>
            <a:bodyPr wrap="square" rtlCol="0">
              <a:spAutoFit/>
            </a:bodyPr>
            <a:lstStyle/>
            <a:p>
              <a:pPr algn="ctr"/>
              <a:r>
                <a:rPr lang="en-US"/>
                <a:t>Server</a:t>
              </a:r>
              <a:r>
                <a:rPr lang="en-US" baseline="-25000"/>
                <a:t>1</a:t>
              </a:r>
            </a:p>
          </p:txBody>
        </p:sp>
        <p:pic>
          <p:nvPicPr>
            <p:cNvPr id="75" name="图片 74">
              <a:extLst>
                <a:ext uri="{FF2B5EF4-FFF2-40B4-BE49-F238E27FC236}">
                  <a16:creationId xmlns:a16="http://schemas.microsoft.com/office/drawing/2014/main" id="{7C58D864-CB8D-9B45-B033-69E8DA41D2EC}"/>
                </a:ext>
              </a:extLst>
            </p:cNvPr>
            <p:cNvPicPr>
              <a:picLocks noChangeAspect="1"/>
            </p:cNvPicPr>
            <p:nvPr/>
          </p:nvPicPr>
          <p:blipFill>
            <a:blip r:embed="rId16"/>
            <a:stretch>
              <a:fillRect/>
            </a:stretch>
          </p:blipFill>
          <p:spPr>
            <a:xfrm>
              <a:off x="9420079" y="4689032"/>
              <a:ext cx="508000" cy="914400"/>
            </a:xfrm>
            <a:prstGeom prst="rect">
              <a:avLst/>
            </a:prstGeom>
          </p:spPr>
        </p:pic>
      </p:grpSp>
    </p:spTree>
    <p:extLst>
      <p:ext uri="{BB962C8B-B14F-4D97-AF65-F5344CB8AC3E}">
        <p14:creationId xmlns:p14="http://schemas.microsoft.com/office/powerpoint/2010/main" val="104294315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5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6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6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7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wipe(down)">
                                      <p:cBhvr>
                                        <p:cTn id="52" dur="250"/>
                                        <p:tgtEl>
                                          <p:spTgt spid="56"/>
                                        </p:tgtEl>
                                      </p:cBhvr>
                                    </p:animEffect>
                                  </p:childTnLst>
                                </p:cTn>
                              </p:par>
                            </p:childTnLst>
                          </p:cTn>
                        </p:par>
                        <p:par>
                          <p:cTn id="53" fill="hold">
                            <p:stCondLst>
                              <p:cond delay="250"/>
                            </p:stCondLst>
                            <p:childTnLst>
                              <p:par>
                                <p:cTn id="54" presetID="22" presetClass="entr" presetSubtype="4" fill="hold" nodeType="after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wipe(down)">
                                      <p:cBhvr>
                                        <p:cTn id="56" dur="250"/>
                                        <p:tgtEl>
                                          <p:spTgt spid="59"/>
                                        </p:tgtEl>
                                      </p:cBhvr>
                                    </p:animEffect>
                                  </p:childTnLst>
                                </p:cTn>
                              </p:par>
                            </p:childTnLst>
                          </p:cTn>
                        </p:par>
                        <p:par>
                          <p:cTn id="57" fill="hold">
                            <p:stCondLst>
                              <p:cond delay="500"/>
                            </p:stCondLst>
                            <p:childTnLst>
                              <p:par>
                                <p:cTn id="58" presetID="22" presetClass="entr" presetSubtype="8" fill="hold" nodeType="afterEffect">
                                  <p:stCondLst>
                                    <p:cond delay="0"/>
                                  </p:stCondLst>
                                  <p:childTnLst>
                                    <p:set>
                                      <p:cBhvr>
                                        <p:cTn id="59" dur="1" fill="hold">
                                          <p:stCondLst>
                                            <p:cond delay="0"/>
                                          </p:stCondLst>
                                        </p:cTn>
                                        <p:tgtEl>
                                          <p:spTgt spid="69"/>
                                        </p:tgtEl>
                                        <p:attrNameLst>
                                          <p:attrName>style.visibility</p:attrName>
                                        </p:attrNameLst>
                                      </p:cBhvr>
                                      <p:to>
                                        <p:strVal val="visible"/>
                                      </p:to>
                                    </p:set>
                                    <p:animEffect transition="in" filter="wipe(left)">
                                      <p:cBhvr>
                                        <p:cTn id="60" dur="2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44" grpId="0"/>
      <p:bldP spid="45" grpId="0"/>
      <p:bldP spid="46" grpId="0"/>
      <p:bldP spid="52" grpId="0" animBg="1"/>
      <p:bldP spid="53" grpId="0"/>
      <p:bldP spid="67" grpId="0" animBg="1"/>
      <p:bldP spid="68" grpId="0" animBg="1"/>
      <p:bldP spid="7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a:xfrm>
            <a:off x="623635" y="1412776"/>
            <a:ext cx="10963473" cy="602005"/>
          </a:xfrm>
        </p:spPr>
        <p:txBody>
          <a:bodyPr/>
          <a:lstStyle/>
          <a:p>
            <a:r>
              <a:rPr lang="en-US" dirty="0"/>
              <a:t>TensorFlow</a:t>
            </a:r>
            <a:r>
              <a:rPr lang="zh-CN" altLang="en-US" dirty="0"/>
              <a:t> 数据 </a:t>
            </a:r>
            <a:r>
              <a:rPr lang="en-US" altLang="zh-CN" dirty="0"/>
              <a:t>/</a:t>
            </a:r>
            <a:r>
              <a:rPr lang="zh-CN" altLang="en-US" dirty="0"/>
              <a:t> 模型并行</a:t>
            </a:r>
            <a:endParaRPr lang="en-US"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30CE05A-BEF5-417D-BE9D-E8FC4427CDAE}"/>
                  </a:ext>
                </a:extLst>
              </p:cNvPr>
              <p:cNvSpPr txBox="1"/>
              <p:nvPr/>
            </p:nvSpPr>
            <p:spPr>
              <a:xfrm>
                <a:off x="8042802" y="2953476"/>
                <a:ext cx="7918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𝑾𝒆𝒊𝒈𝒉𝒕</m:t>
                      </m:r>
                    </m:oMath>
                  </m:oMathPara>
                </a14:m>
                <a:endParaRPr lang="en-US" sz="1600" b="1" dirty="0"/>
              </a:p>
            </p:txBody>
          </p:sp>
        </mc:Choice>
        <mc:Fallback xmlns="">
          <p:sp>
            <p:nvSpPr>
              <p:cNvPr id="40" name="TextBox 39">
                <a:extLst>
                  <a:ext uri="{FF2B5EF4-FFF2-40B4-BE49-F238E27FC236}">
                    <a16:creationId xmlns:a16="http://schemas.microsoft.com/office/drawing/2014/main" id="{330CE05A-BEF5-417D-BE9D-E8FC4427CDAE}"/>
                  </a:ext>
                </a:extLst>
              </p:cNvPr>
              <p:cNvSpPr txBox="1">
                <a:spLocks noRot="1" noChangeAspect="1" noMove="1" noResize="1" noEditPoints="1" noAdjustHandles="1" noChangeArrowheads="1" noChangeShapeType="1" noTextEdit="1"/>
              </p:cNvSpPr>
              <p:nvPr/>
            </p:nvSpPr>
            <p:spPr>
              <a:xfrm>
                <a:off x="8042802" y="2953476"/>
                <a:ext cx="791883" cy="246221"/>
              </a:xfrm>
              <a:prstGeom prst="rect">
                <a:avLst/>
              </a:prstGeom>
              <a:blipFill>
                <a:blip r:embed="rId3"/>
                <a:stretch>
                  <a:fillRect l="-6250" r="-6250" b="-25000"/>
                </a:stretch>
              </a:blipFill>
            </p:spPr>
            <p:txBody>
              <a:bodyPr/>
              <a:lstStyle/>
              <a:p>
                <a:r>
                  <a:rPr lang="zh-CN" altLang="en-US">
                    <a:noFill/>
                  </a:rPr>
                  <a:t> </a:t>
                </a:r>
              </a:p>
            </p:txBody>
          </p:sp>
        </mc:Fallback>
      </mc:AlternateContent>
      <p:grpSp>
        <p:nvGrpSpPr>
          <p:cNvPr id="41" name="Group 40">
            <a:extLst>
              <a:ext uri="{FF2B5EF4-FFF2-40B4-BE49-F238E27FC236}">
                <a16:creationId xmlns:a16="http://schemas.microsoft.com/office/drawing/2014/main" id="{07785261-C1FF-4E90-A733-791D77EAB68F}"/>
              </a:ext>
            </a:extLst>
          </p:cNvPr>
          <p:cNvGrpSpPr/>
          <p:nvPr/>
        </p:nvGrpSpPr>
        <p:grpSpPr>
          <a:xfrm>
            <a:off x="6767780" y="4689751"/>
            <a:ext cx="476733" cy="461665"/>
            <a:chOff x="2261112" y="2377058"/>
            <a:chExt cx="476733" cy="461665"/>
          </a:xfrm>
        </p:grpSpPr>
        <p:sp>
          <p:nvSpPr>
            <p:cNvPr id="88" name="TextBox 87">
              <a:extLst>
                <a:ext uri="{FF2B5EF4-FFF2-40B4-BE49-F238E27FC236}">
                  <a16:creationId xmlns:a16="http://schemas.microsoft.com/office/drawing/2014/main" id="{EA0CBC6B-2061-40A8-AB8C-9A7A77080117}"/>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89" name="Oval 88">
              <a:extLst>
                <a:ext uri="{FF2B5EF4-FFF2-40B4-BE49-F238E27FC236}">
                  <a16:creationId xmlns:a16="http://schemas.microsoft.com/office/drawing/2014/main" id="{FEA5D093-8F30-4D72-9153-DDD23D1A1EB0}"/>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930CF67E-D477-4E0A-9793-BC9C9BB4D2D3}"/>
              </a:ext>
            </a:extLst>
          </p:cNvPr>
          <p:cNvGrpSpPr/>
          <p:nvPr/>
        </p:nvGrpSpPr>
        <p:grpSpPr>
          <a:xfrm>
            <a:off x="6467745" y="4327262"/>
            <a:ext cx="330611" cy="316466"/>
            <a:chOff x="1733154" y="2955893"/>
            <a:chExt cx="330611" cy="316466"/>
          </a:xfrm>
        </p:grpSpPr>
        <p:sp>
          <p:nvSpPr>
            <p:cNvPr id="86" name="Oval 85">
              <a:extLst>
                <a:ext uri="{FF2B5EF4-FFF2-40B4-BE49-F238E27FC236}">
                  <a16:creationId xmlns:a16="http://schemas.microsoft.com/office/drawing/2014/main" id="{EAAE408A-6FA4-4D87-A667-90F44AC6EBC1}"/>
                </a:ext>
              </a:extLst>
            </p:cNvPr>
            <p:cNvSpPr/>
            <p:nvPr/>
          </p:nvSpPr>
          <p:spPr>
            <a:xfrm>
              <a:off x="1733154" y="2955893"/>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CC93F5AE-FC65-46E6-B160-66145D1CAECD}"/>
                    </a:ext>
                  </a:extLst>
                </p:cNvPr>
                <p:cNvSpPr txBox="1"/>
                <p:nvPr/>
              </p:nvSpPr>
              <p:spPr>
                <a:xfrm>
                  <a:off x="1814107" y="2972690"/>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87" name="TextBox 86">
                  <a:extLst>
                    <a:ext uri="{FF2B5EF4-FFF2-40B4-BE49-F238E27FC236}">
                      <a16:creationId xmlns:a16="http://schemas.microsoft.com/office/drawing/2014/main" id="{CC93F5AE-FC65-46E6-B160-66145D1CAECD}"/>
                    </a:ext>
                  </a:extLst>
                </p:cNvPr>
                <p:cNvSpPr txBox="1">
                  <a:spLocks noRot="1" noChangeAspect="1" noMove="1" noResize="1" noEditPoints="1" noAdjustHandles="1" noChangeArrowheads="1" noChangeShapeType="1" noTextEdit="1"/>
                </p:cNvSpPr>
                <p:nvPr/>
              </p:nvSpPr>
              <p:spPr>
                <a:xfrm>
                  <a:off x="1814107" y="2972690"/>
                  <a:ext cx="198772" cy="276999"/>
                </a:xfrm>
                <a:prstGeom prst="rect">
                  <a:avLst/>
                </a:prstGeom>
                <a:blipFill>
                  <a:blip r:embed="rId13"/>
                  <a:stretch>
                    <a:fillRect l="-15625" r="-15625"/>
                  </a:stretch>
                </a:blipFill>
              </p:spPr>
              <p:txBody>
                <a:bodyPr/>
                <a:lstStyle/>
                <a:p>
                  <a:r>
                    <a:rPr lang="en-US">
                      <a:noFill/>
                    </a:rPr>
                    <a:t> </a:t>
                  </a:r>
                </a:p>
              </p:txBody>
            </p:sp>
          </mc:Fallback>
        </mc:AlternateContent>
      </p:grpSp>
      <p:grpSp>
        <p:nvGrpSpPr>
          <p:cNvPr id="43" name="Group 42">
            <a:extLst>
              <a:ext uri="{FF2B5EF4-FFF2-40B4-BE49-F238E27FC236}">
                <a16:creationId xmlns:a16="http://schemas.microsoft.com/office/drawing/2014/main" id="{BCEF54B8-FADE-4AAA-93B7-C5005C9D0CF8}"/>
              </a:ext>
            </a:extLst>
          </p:cNvPr>
          <p:cNvGrpSpPr/>
          <p:nvPr/>
        </p:nvGrpSpPr>
        <p:grpSpPr>
          <a:xfrm>
            <a:off x="6457608" y="3778401"/>
            <a:ext cx="927190" cy="349193"/>
            <a:chOff x="2471792" y="1697136"/>
            <a:chExt cx="927190" cy="349193"/>
          </a:xfrm>
        </p:grpSpPr>
        <p:sp>
          <p:nvSpPr>
            <p:cNvPr id="84" name="Oval 83">
              <a:extLst>
                <a:ext uri="{FF2B5EF4-FFF2-40B4-BE49-F238E27FC236}">
                  <a16:creationId xmlns:a16="http://schemas.microsoft.com/office/drawing/2014/main" id="{C94CD8EF-9152-4005-8165-CA9389E0FD98}"/>
                </a:ext>
              </a:extLst>
            </p:cNvPr>
            <p:cNvSpPr/>
            <p:nvPr/>
          </p:nvSpPr>
          <p:spPr>
            <a:xfrm>
              <a:off x="2471792" y="1697136"/>
              <a:ext cx="927190" cy="327983"/>
            </a:xfrm>
            <a:prstGeom prst="roundRect">
              <a:avLst/>
            </a:prstGeom>
            <a:solidFill>
              <a:schemeClr val="tx2">
                <a:lumMod val="20000"/>
                <a:lumOff val="80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C84FA310-232A-4841-8CD1-91C0AC690E44}"/>
                </a:ext>
              </a:extLst>
            </p:cNvPr>
            <p:cNvSpPr txBox="1"/>
            <p:nvPr/>
          </p:nvSpPr>
          <p:spPr>
            <a:xfrm>
              <a:off x="2471792" y="1707775"/>
              <a:ext cx="927190" cy="338554"/>
            </a:xfrm>
            <a:prstGeom prst="rect">
              <a:avLst/>
            </a:prstGeom>
            <a:noFill/>
          </p:spPr>
          <p:txBody>
            <a:bodyPr wrap="square" rtlCol="0">
              <a:spAutoFit/>
            </a:bodyPr>
            <a:lstStyle/>
            <a:p>
              <a:r>
                <a:rPr lang="en-US" sz="1600" dirty="0" err="1"/>
                <a:t>GenGrad</a:t>
              </a:r>
              <a:endParaRPr lang="en-US" sz="1600" dirty="0"/>
            </a:p>
          </p:txBody>
        </p:sp>
      </p:grpSp>
      <p:grpSp>
        <p:nvGrpSpPr>
          <p:cNvPr id="44" name="Group 43">
            <a:extLst>
              <a:ext uri="{FF2B5EF4-FFF2-40B4-BE49-F238E27FC236}">
                <a16:creationId xmlns:a16="http://schemas.microsoft.com/office/drawing/2014/main" id="{5A7C2301-0553-4EB3-A65B-A2A604806D0F}"/>
              </a:ext>
            </a:extLst>
          </p:cNvPr>
          <p:cNvGrpSpPr/>
          <p:nvPr/>
        </p:nvGrpSpPr>
        <p:grpSpPr>
          <a:xfrm>
            <a:off x="7129312" y="2466200"/>
            <a:ext cx="1133303" cy="365250"/>
            <a:chOff x="7862915" y="2465404"/>
            <a:chExt cx="1133303" cy="365250"/>
          </a:xfrm>
        </p:grpSpPr>
        <p:sp>
          <p:nvSpPr>
            <p:cNvPr id="82" name="Oval 81">
              <a:extLst>
                <a:ext uri="{FF2B5EF4-FFF2-40B4-BE49-F238E27FC236}">
                  <a16:creationId xmlns:a16="http://schemas.microsoft.com/office/drawing/2014/main" id="{3A7CDEC4-E653-4F15-A3A4-82154EE9173A}"/>
                </a:ext>
              </a:extLst>
            </p:cNvPr>
            <p:cNvSpPr/>
            <p:nvPr/>
          </p:nvSpPr>
          <p:spPr>
            <a:xfrm>
              <a:off x="7862915" y="2465404"/>
              <a:ext cx="1124067" cy="324003"/>
            </a:xfrm>
            <a:prstGeom prst="roundRect">
              <a:avLst/>
            </a:prstGeom>
            <a:solidFill>
              <a:schemeClr val="tx2">
                <a:lumMod val="20000"/>
                <a:lumOff val="80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A023AA2E-C67D-4EE0-ACD7-391A261C0AF6}"/>
                </a:ext>
              </a:extLst>
            </p:cNvPr>
            <p:cNvSpPr txBox="1"/>
            <p:nvPr/>
          </p:nvSpPr>
          <p:spPr>
            <a:xfrm>
              <a:off x="7909096" y="2492100"/>
              <a:ext cx="1087122" cy="338554"/>
            </a:xfrm>
            <a:prstGeom prst="rect">
              <a:avLst/>
            </a:prstGeom>
            <a:noFill/>
          </p:spPr>
          <p:txBody>
            <a:bodyPr wrap="square" rtlCol="0">
              <a:spAutoFit/>
            </a:bodyPr>
            <a:lstStyle/>
            <a:p>
              <a:r>
                <a:rPr lang="en-US" sz="1600" dirty="0" err="1"/>
                <a:t>ApplyGrad</a:t>
              </a:r>
              <a:endParaRPr lang="en-US" sz="1600" dirty="0"/>
            </a:p>
          </p:txBody>
        </p: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7C4ADBD-09CD-4D24-A782-906A03C61133}"/>
                  </a:ext>
                </a:extLst>
              </p:cNvPr>
              <p:cNvSpPr txBox="1"/>
              <p:nvPr/>
            </p:nvSpPr>
            <p:spPr>
              <a:xfrm>
                <a:off x="6521772" y="5018656"/>
                <a:ext cx="3237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m:oMathPara>
                </a14:m>
                <a:endParaRPr lang="en-US" b="1"/>
              </a:p>
            </p:txBody>
          </p:sp>
        </mc:Choice>
        <mc:Fallback xmlns="">
          <p:sp>
            <p:nvSpPr>
              <p:cNvPr id="45" name="TextBox 44">
                <a:extLst>
                  <a:ext uri="{FF2B5EF4-FFF2-40B4-BE49-F238E27FC236}">
                    <a16:creationId xmlns:a16="http://schemas.microsoft.com/office/drawing/2014/main" id="{47C4ADBD-09CD-4D24-A782-906A03C61133}"/>
                  </a:ext>
                </a:extLst>
              </p:cNvPr>
              <p:cNvSpPr txBox="1">
                <a:spLocks noRot="1" noChangeAspect="1" noMove="1" noResize="1" noEditPoints="1" noAdjustHandles="1" noChangeArrowheads="1" noChangeShapeType="1" noTextEdit="1"/>
              </p:cNvSpPr>
              <p:nvPr/>
            </p:nvSpPr>
            <p:spPr>
              <a:xfrm>
                <a:off x="6521772" y="5018656"/>
                <a:ext cx="323742" cy="276999"/>
              </a:xfrm>
              <a:prstGeom prst="rect">
                <a:avLst/>
              </a:prstGeom>
              <a:blipFill>
                <a:blip r:embed="rId14"/>
                <a:stretch>
                  <a:fillRect l="-15385" r="-3846" b="-13043"/>
                </a:stretch>
              </a:blipFill>
            </p:spPr>
            <p:txBody>
              <a:bodyPr/>
              <a:lstStyle/>
              <a:p>
                <a:r>
                  <a:rPr lang="zh-CN" altLang="en-US">
                    <a:noFill/>
                  </a:rPr>
                  <a:t> </a:t>
                </a:r>
              </a:p>
            </p:txBody>
          </p:sp>
        </mc:Fallback>
      </mc:AlternateContent>
      <p:sp>
        <p:nvSpPr>
          <p:cNvPr id="46" name="Rectangle: Rounded Corners 45">
            <a:extLst>
              <a:ext uri="{FF2B5EF4-FFF2-40B4-BE49-F238E27FC236}">
                <a16:creationId xmlns:a16="http://schemas.microsoft.com/office/drawing/2014/main" id="{7AD72078-47A1-4C38-87F9-1BE3E4DD93B3}"/>
              </a:ext>
            </a:extLst>
          </p:cNvPr>
          <p:cNvSpPr/>
          <p:nvPr/>
        </p:nvSpPr>
        <p:spPr>
          <a:xfrm>
            <a:off x="6253960" y="3658716"/>
            <a:ext cx="1281447" cy="1686279"/>
          </a:xfrm>
          <a:prstGeom prst="roundRect">
            <a:avLst/>
          </a:prstGeom>
          <a:noFill/>
          <a:ln w="25400">
            <a:solidFill>
              <a:schemeClr val="tx1"/>
            </a:solidFill>
            <a:prstDash val="sysDash"/>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561E655B-D9F1-4653-AC2E-684CA6AD6BFA}"/>
              </a:ext>
            </a:extLst>
          </p:cNvPr>
          <p:cNvGrpSpPr/>
          <p:nvPr/>
        </p:nvGrpSpPr>
        <p:grpSpPr>
          <a:xfrm>
            <a:off x="9553421" y="4713959"/>
            <a:ext cx="476733" cy="461665"/>
            <a:chOff x="2261112" y="2377058"/>
            <a:chExt cx="476733" cy="461665"/>
          </a:xfrm>
        </p:grpSpPr>
        <p:sp>
          <p:nvSpPr>
            <p:cNvPr id="80" name="TextBox 79">
              <a:extLst>
                <a:ext uri="{FF2B5EF4-FFF2-40B4-BE49-F238E27FC236}">
                  <a16:creationId xmlns:a16="http://schemas.microsoft.com/office/drawing/2014/main" id="{F6093ACA-8053-46C9-B576-4303344A26CD}"/>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81" name="Oval 80">
              <a:extLst>
                <a:ext uri="{FF2B5EF4-FFF2-40B4-BE49-F238E27FC236}">
                  <a16:creationId xmlns:a16="http://schemas.microsoft.com/office/drawing/2014/main" id="{3A4007D8-4BEB-4B7D-A66B-40B2718F0BFA}"/>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F62F0AAE-F469-4E99-8538-6183DF875072}"/>
              </a:ext>
            </a:extLst>
          </p:cNvPr>
          <p:cNvGrpSpPr/>
          <p:nvPr/>
        </p:nvGrpSpPr>
        <p:grpSpPr>
          <a:xfrm>
            <a:off x="10054737" y="4362425"/>
            <a:ext cx="330611" cy="316466"/>
            <a:chOff x="1733154" y="2955893"/>
            <a:chExt cx="330611" cy="316466"/>
          </a:xfrm>
        </p:grpSpPr>
        <p:sp>
          <p:nvSpPr>
            <p:cNvPr id="78" name="Oval 77">
              <a:extLst>
                <a:ext uri="{FF2B5EF4-FFF2-40B4-BE49-F238E27FC236}">
                  <a16:creationId xmlns:a16="http://schemas.microsoft.com/office/drawing/2014/main" id="{648DA07D-E64B-4A30-AC61-E206FE9F94BD}"/>
                </a:ext>
              </a:extLst>
            </p:cNvPr>
            <p:cNvSpPr/>
            <p:nvPr/>
          </p:nvSpPr>
          <p:spPr>
            <a:xfrm>
              <a:off x="1733154" y="2955893"/>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AA4BC41-5508-4A02-83B1-BB7E5FF0A69E}"/>
                    </a:ext>
                  </a:extLst>
                </p:cNvPr>
                <p:cNvSpPr txBox="1"/>
                <p:nvPr/>
              </p:nvSpPr>
              <p:spPr>
                <a:xfrm>
                  <a:off x="1814107" y="2972690"/>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79" name="TextBox 78">
                  <a:extLst>
                    <a:ext uri="{FF2B5EF4-FFF2-40B4-BE49-F238E27FC236}">
                      <a16:creationId xmlns:a16="http://schemas.microsoft.com/office/drawing/2014/main" id="{7AA4BC41-5508-4A02-83B1-BB7E5FF0A69E}"/>
                    </a:ext>
                  </a:extLst>
                </p:cNvPr>
                <p:cNvSpPr txBox="1">
                  <a:spLocks noRot="1" noChangeAspect="1" noMove="1" noResize="1" noEditPoints="1" noAdjustHandles="1" noChangeArrowheads="1" noChangeShapeType="1" noTextEdit="1"/>
                </p:cNvSpPr>
                <p:nvPr/>
              </p:nvSpPr>
              <p:spPr>
                <a:xfrm>
                  <a:off x="1814107" y="2972690"/>
                  <a:ext cx="198772" cy="276999"/>
                </a:xfrm>
                <a:prstGeom prst="rect">
                  <a:avLst/>
                </a:prstGeom>
                <a:blipFill>
                  <a:blip r:embed="rId15"/>
                  <a:stretch>
                    <a:fillRect l="-12121" r="-15152"/>
                  </a:stretch>
                </a:blipFill>
              </p:spPr>
              <p:txBody>
                <a:bodyPr/>
                <a:lstStyle/>
                <a:p>
                  <a:r>
                    <a:rPr lang="en-US">
                      <a:noFill/>
                    </a:rPr>
                    <a:t> </a:t>
                  </a:r>
                </a:p>
              </p:txBody>
            </p:sp>
          </mc:Fallback>
        </mc:AlternateContent>
      </p:grpSp>
      <p:grpSp>
        <p:nvGrpSpPr>
          <p:cNvPr id="49" name="Group 48">
            <a:extLst>
              <a:ext uri="{FF2B5EF4-FFF2-40B4-BE49-F238E27FC236}">
                <a16:creationId xmlns:a16="http://schemas.microsoft.com/office/drawing/2014/main" id="{E0A29074-637A-4E8E-89A5-99927970FB08}"/>
              </a:ext>
            </a:extLst>
          </p:cNvPr>
          <p:cNvGrpSpPr/>
          <p:nvPr/>
        </p:nvGrpSpPr>
        <p:grpSpPr>
          <a:xfrm>
            <a:off x="9556408" y="3810526"/>
            <a:ext cx="927190" cy="338554"/>
            <a:chOff x="2471792" y="1691161"/>
            <a:chExt cx="927190" cy="338554"/>
          </a:xfrm>
        </p:grpSpPr>
        <p:sp>
          <p:nvSpPr>
            <p:cNvPr id="76" name="Oval 75">
              <a:extLst>
                <a:ext uri="{FF2B5EF4-FFF2-40B4-BE49-F238E27FC236}">
                  <a16:creationId xmlns:a16="http://schemas.microsoft.com/office/drawing/2014/main" id="{B8A7D34F-6294-44DB-A71E-51DAF022EAD3}"/>
                </a:ext>
              </a:extLst>
            </p:cNvPr>
            <p:cNvSpPr/>
            <p:nvPr/>
          </p:nvSpPr>
          <p:spPr>
            <a:xfrm>
              <a:off x="2471792" y="1697136"/>
              <a:ext cx="927190" cy="327983"/>
            </a:xfrm>
            <a:prstGeom prst="roundRect">
              <a:avLst/>
            </a:prstGeom>
            <a:solidFill>
              <a:schemeClr val="tx2">
                <a:lumMod val="20000"/>
                <a:lumOff val="80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1EB4A95D-4E2C-49C9-B6DA-6B35C53C92A7}"/>
                </a:ext>
              </a:extLst>
            </p:cNvPr>
            <p:cNvSpPr txBox="1"/>
            <p:nvPr/>
          </p:nvSpPr>
          <p:spPr>
            <a:xfrm>
              <a:off x="2471792" y="1691161"/>
              <a:ext cx="927190" cy="338554"/>
            </a:xfrm>
            <a:prstGeom prst="rect">
              <a:avLst/>
            </a:prstGeom>
            <a:noFill/>
          </p:spPr>
          <p:txBody>
            <a:bodyPr wrap="square" rtlCol="0">
              <a:spAutoFit/>
            </a:bodyPr>
            <a:lstStyle/>
            <a:p>
              <a:r>
                <a:rPr lang="en-US" sz="1600" dirty="0" err="1"/>
                <a:t>GenGrad</a:t>
              </a:r>
              <a:endParaRPr lang="en-US" sz="1600" dirty="0"/>
            </a:p>
          </p:txBody>
        </p: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775F4DA-F1E5-4C5B-9C9B-F25A00634545}"/>
                  </a:ext>
                </a:extLst>
              </p:cNvPr>
              <p:cNvSpPr txBox="1"/>
              <p:nvPr/>
            </p:nvSpPr>
            <p:spPr>
              <a:xfrm>
                <a:off x="10027428" y="5057916"/>
                <a:ext cx="34198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m:oMathPara>
                </a14:m>
                <a:endParaRPr lang="en-US" b="1"/>
              </a:p>
            </p:txBody>
          </p:sp>
        </mc:Choice>
        <mc:Fallback xmlns="">
          <p:sp>
            <p:nvSpPr>
              <p:cNvPr id="50" name="TextBox 49">
                <a:extLst>
                  <a:ext uri="{FF2B5EF4-FFF2-40B4-BE49-F238E27FC236}">
                    <a16:creationId xmlns:a16="http://schemas.microsoft.com/office/drawing/2014/main" id="{A775F4DA-F1E5-4C5B-9C9B-F25A00634545}"/>
                  </a:ext>
                </a:extLst>
              </p:cNvPr>
              <p:cNvSpPr txBox="1">
                <a:spLocks noRot="1" noChangeAspect="1" noMove="1" noResize="1" noEditPoints="1" noAdjustHandles="1" noChangeArrowheads="1" noChangeShapeType="1" noTextEdit="1"/>
              </p:cNvSpPr>
              <p:nvPr/>
            </p:nvSpPr>
            <p:spPr>
              <a:xfrm>
                <a:off x="10027428" y="5057916"/>
                <a:ext cx="341982" cy="276999"/>
              </a:xfrm>
              <a:prstGeom prst="rect">
                <a:avLst/>
              </a:prstGeom>
              <a:blipFill>
                <a:blip r:embed="rId16"/>
                <a:stretch>
                  <a:fillRect l="-11111" r="-3704" b="-13043"/>
                </a:stretch>
              </a:blipFill>
            </p:spPr>
            <p:txBody>
              <a:bodyPr/>
              <a:lstStyle/>
              <a:p>
                <a:r>
                  <a:rPr lang="zh-CN" altLang="en-US">
                    <a:noFill/>
                  </a:rPr>
                  <a:t> </a:t>
                </a:r>
              </a:p>
            </p:txBody>
          </p:sp>
        </mc:Fallback>
      </mc:AlternateContent>
      <p:sp>
        <p:nvSpPr>
          <p:cNvPr id="51" name="Rectangle: Rounded Corners 50">
            <a:extLst>
              <a:ext uri="{FF2B5EF4-FFF2-40B4-BE49-F238E27FC236}">
                <a16:creationId xmlns:a16="http://schemas.microsoft.com/office/drawing/2014/main" id="{9C92E5E0-284B-41C3-A2EE-2855FD4D7999}"/>
              </a:ext>
            </a:extLst>
          </p:cNvPr>
          <p:cNvSpPr/>
          <p:nvPr/>
        </p:nvSpPr>
        <p:spPr>
          <a:xfrm>
            <a:off x="9352760" y="3680888"/>
            <a:ext cx="1281447" cy="1702208"/>
          </a:xfrm>
          <a:prstGeom prst="roundRect">
            <a:avLst/>
          </a:prstGeom>
          <a:noFill/>
          <a:ln w="25400">
            <a:solidFill>
              <a:schemeClr val="tx1"/>
            </a:solidFill>
            <a:prstDash val="sysDash"/>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83E25457-7635-4D7D-802D-D3F2B3D24451}"/>
              </a:ext>
            </a:extLst>
          </p:cNvPr>
          <p:cNvGrpSpPr/>
          <p:nvPr/>
        </p:nvGrpSpPr>
        <p:grpSpPr>
          <a:xfrm>
            <a:off x="8619526" y="2470052"/>
            <a:ext cx="1160728" cy="361398"/>
            <a:chOff x="7862915" y="2465404"/>
            <a:chExt cx="1133303" cy="361398"/>
          </a:xfrm>
        </p:grpSpPr>
        <p:sp>
          <p:nvSpPr>
            <p:cNvPr id="74" name="Oval 73">
              <a:extLst>
                <a:ext uri="{FF2B5EF4-FFF2-40B4-BE49-F238E27FC236}">
                  <a16:creationId xmlns:a16="http://schemas.microsoft.com/office/drawing/2014/main" id="{1E958614-0FDC-4082-B0CE-8B83A5E23655}"/>
                </a:ext>
              </a:extLst>
            </p:cNvPr>
            <p:cNvSpPr/>
            <p:nvPr/>
          </p:nvSpPr>
          <p:spPr>
            <a:xfrm>
              <a:off x="7862915" y="2465404"/>
              <a:ext cx="1124067" cy="324003"/>
            </a:xfrm>
            <a:prstGeom prst="roundRect">
              <a:avLst/>
            </a:prstGeom>
            <a:solidFill>
              <a:schemeClr val="tx2">
                <a:lumMod val="20000"/>
                <a:lumOff val="80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85B3CA10-B929-4AF1-9D55-D22F1A031649}"/>
                </a:ext>
              </a:extLst>
            </p:cNvPr>
            <p:cNvSpPr txBox="1"/>
            <p:nvPr/>
          </p:nvSpPr>
          <p:spPr>
            <a:xfrm>
              <a:off x="7909096" y="2488248"/>
              <a:ext cx="1087122" cy="338554"/>
            </a:xfrm>
            <a:prstGeom prst="rect">
              <a:avLst/>
            </a:prstGeom>
            <a:noFill/>
          </p:spPr>
          <p:txBody>
            <a:bodyPr wrap="square" rtlCol="0">
              <a:spAutoFit/>
            </a:bodyPr>
            <a:lstStyle/>
            <a:p>
              <a:r>
                <a:rPr lang="en-US" sz="1600" dirty="0" err="1"/>
                <a:t>ApplyGrad</a:t>
              </a:r>
              <a:endParaRPr lang="en-US" sz="1600" dirty="0"/>
            </a:p>
          </p:txBody>
        </p:sp>
      </p:grpSp>
      <p:cxnSp>
        <p:nvCxnSpPr>
          <p:cNvPr id="53" name="Straight Connector 52">
            <a:extLst>
              <a:ext uri="{FF2B5EF4-FFF2-40B4-BE49-F238E27FC236}">
                <a16:creationId xmlns:a16="http://schemas.microsoft.com/office/drawing/2014/main" id="{36409078-26D2-40E0-AA2F-F5E34EAE8D35}"/>
              </a:ext>
            </a:extLst>
          </p:cNvPr>
          <p:cNvCxnSpPr>
            <a:endCxn id="89" idx="3"/>
          </p:cNvCxnSpPr>
          <p:nvPr/>
        </p:nvCxnSpPr>
        <p:spPr>
          <a:xfrm flipV="1">
            <a:off x="6747470" y="4978111"/>
            <a:ext cx="137424" cy="104520"/>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96E702E-DB95-420D-9AC4-B02B986A990B}"/>
              </a:ext>
            </a:extLst>
          </p:cNvPr>
          <p:cNvCxnSpPr>
            <a:stCxn id="89" idx="1"/>
            <a:endCxn id="86" idx="5"/>
          </p:cNvCxnSpPr>
          <p:nvPr/>
        </p:nvCxnSpPr>
        <p:spPr>
          <a:xfrm flipH="1" flipV="1">
            <a:off x="6749939" y="4597383"/>
            <a:ext cx="134955" cy="156952"/>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906A742-0EC2-4535-B42E-EAB9059067F5}"/>
              </a:ext>
            </a:extLst>
          </p:cNvPr>
          <p:cNvCxnSpPr>
            <a:stCxn id="87" idx="0"/>
            <a:endCxn id="85" idx="2"/>
          </p:cNvCxnSpPr>
          <p:nvPr/>
        </p:nvCxnSpPr>
        <p:spPr>
          <a:xfrm flipV="1">
            <a:off x="6648084" y="4127594"/>
            <a:ext cx="273119" cy="216465"/>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0167884-DD12-4422-BFDD-0FB16BA05176}"/>
              </a:ext>
            </a:extLst>
          </p:cNvPr>
          <p:cNvCxnSpPr>
            <a:cxnSpLocks/>
            <a:endCxn id="89" idx="7"/>
          </p:cNvCxnSpPr>
          <p:nvPr/>
        </p:nvCxnSpPr>
        <p:spPr>
          <a:xfrm flipH="1">
            <a:off x="7118671" y="3272292"/>
            <a:ext cx="846779" cy="1482043"/>
          </a:xfrm>
          <a:prstGeom prst="line">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D65367A-8493-4980-8976-B9710811BAD2}"/>
              </a:ext>
            </a:extLst>
          </p:cNvPr>
          <p:cNvCxnSpPr>
            <a:cxnSpLocks/>
            <a:endCxn id="81" idx="1"/>
          </p:cNvCxnSpPr>
          <p:nvPr/>
        </p:nvCxnSpPr>
        <p:spPr>
          <a:xfrm>
            <a:off x="8831725" y="3272292"/>
            <a:ext cx="838810" cy="1506251"/>
          </a:xfrm>
          <a:prstGeom prst="line">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6421543-575E-4377-B340-F8153AF14C56}"/>
              </a:ext>
            </a:extLst>
          </p:cNvPr>
          <p:cNvCxnSpPr>
            <a:endCxn id="81" idx="5"/>
          </p:cNvCxnSpPr>
          <p:nvPr/>
        </p:nvCxnSpPr>
        <p:spPr>
          <a:xfrm flipH="1" flipV="1">
            <a:off x="9904312" y="5002319"/>
            <a:ext cx="125842" cy="118412"/>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79DE2F6-BC4E-4593-B120-93825FA092DC}"/>
              </a:ext>
            </a:extLst>
          </p:cNvPr>
          <p:cNvCxnSpPr>
            <a:stCxn id="81" idx="7"/>
            <a:endCxn id="78" idx="3"/>
          </p:cNvCxnSpPr>
          <p:nvPr/>
        </p:nvCxnSpPr>
        <p:spPr>
          <a:xfrm flipV="1">
            <a:off x="9904312" y="4632546"/>
            <a:ext cx="198842" cy="145997"/>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E2968F1-C33A-434A-B9EB-0054EF16ED40}"/>
              </a:ext>
            </a:extLst>
          </p:cNvPr>
          <p:cNvCxnSpPr>
            <a:stCxn id="78" idx="0"/>
          </p:cNvCxnSpPr>
          <p:nvPr/>
        </p:nvCxnSpPr>
        <p:spPr>
          <a:xfrm flipH="1" flipV="1">
            <a:off x="10020003" y="4144484"/>
            <a:ext cx="200040" cy="21794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8730842-FBDA-4A76-862C-FBFE82412C70}"/>
                  </a:ext>
                </a:extLst>
              </p:cNvPr>
              <p:cNvSpPr txBox="1"/>
              <p:nvPr/>
            </p:nvSpPr>
            <p:spPr>
              <a:xfrm>
                <a:off x="6510736" y="4091279"/>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61" name="TextBox 60">
                <a:extLst>
                  <a:ext uri="{FF2B5EF4-FFF2-40B4-BE49-F238E27FC236}">
                    <a16:creationId xmlns:a16="http://schemas.microsoft.com/office/drawing/2014/main" id="{D8730842-FBDA-4A76-862C-FBFE82412C70}"/>
                  </a:ext>
                </a:extLst>
              </p:cNvPr>
              <p:cNvSpPr txBox="1">
                <a:spLocks noRot="1" noChangeAspect="1" noMove="1" noResize="1" noEditPoints="1" noAdjustHandles="1" noChangeArrowheads="1" noChangeShapeType="1" noTextEdit="1"/>
              </p:cNvSpPr>
              <p:nvPr/>
            </p:nvSpPr>
            <p:spPr>
              <a:xfrm>
                <a:off x="6510736" y="4091279"/>
                <a:ext cx="198772" cy="276999"/>
              </a:xfrm>
              <a:prstGeom prst="rect">
                <a:avLst/>
              </a:prstGeom>
              <a:blipFill>
                <a:blip r:embed="rId17"/>
                <a:stretch>
                  <a:fillRect l="-25000" r="-25000"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7760AA5-2704-48E1-98A1-745C64B99A96}"/>
                  </a:ext>
                </a:extLst>
              </p:cNvPr>
              <p:cNvSpPr txBox="1"/>
              <p:nvPr/>
            </p:nvSpPr>
            <p:spPr>
              <a:xfrm>
                <a:off x="10195962" y="4114955"/>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62" name="TextBox 61">
                <a:extLst>
                  <a:ext uri="{FF2B5EF4-FFF2-40B4-BE49-F238E27FC236}">
                    <a16:creationId xmlns:a16="http://schemas.microsoft.com/office/drawing/2014/main" id="{A7760AA5-2704-48E1-98A1-745C64B99A96}"/>
                  </a:ext>
                </a:extLst>
              </p:cNvPr>
              <p:cNvSpPr txBox="1">
                <a:spLocks noRot="1" noChangeAspect="1" noMove="1" noResize="1" noEditPoints="1" noAdjustHandles="1" noChangeArrowheads="1" noChangeShapeType="1" noTextEdit="1"/>
              </p:cNvSpPr>
              <p:nvPr/>
            </p:nvSpPr>
            <p:spPr>
              <a:xfrm>
                <a:off x="10195962" y="4114955"/>
                <a:ext cx="198772" cy="276999"/>
              </a:xfrm>
              <a:prstGeom prst="rect">
                <a:avLst/>
              </a:prstGeom>
              <a:blipFill>
                <a:blip r:embed="rId18"/>
                <a:stretch>
                  <a:fillRect l="-25000" r="-25000" b="-4545"/>
                </a:stretch>
              </a:blipFill>
            </p:spPr>
            <p:txBody>
              <a:bodyPr/>
              <a:lstStyle/>
              <a:p>
                <a:r>
                  <a:rPr lang="zh-CN" altLang="en-US">
                    <a:noFill/>
                  </a:rPr>
                  <a:t> </a:t>
                </a:r>
              </a:p>
            </p:txBody>
          </p:sp>
        </mc:Fallback>
      </mc:AlternateContent>
      <p:cxnSp>
        <p:nvCxnSpPr>
          <p:cNvPr id="63" name="Straight Connector 62">
            <a:extLst>
              <a:ext uri="{FF2B5EF4-FFF2-40B4-BE49-F238E27FC236}">
                <a16:creationId xmlns:a16="http://schemas.microsoft.com/office/drawing/2014/main" id="{E7B22EDD-6694-42A0-8037-E5737FC802AA}"/>
              </a:ext>
            </a:extLst>
          </p:cNvPr>
          <p:cNvCxnSpPr>
            <a:cxnSpLocks/>
          </p:cNvCxnSpPr>
          <p:nvPr/>
        </p:nvCxnSpPr>
        <p:spPr>
          <a:xfrm>
            <a:off x="7852763" y="2790203"/>
            <a:ext cx="141379" cy="158086"/>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57CDD60-AFDF-46B1-A34A-B117E9EAF816}"/>
              </a:ext>
            </a:extLst>
          </p:cNvPr>
          <p:cNvCxnSpPr>
            <a:cxnSpLocks/>
          </p:cNvCxnSpPr>
          <p:nvPr/>
        </p:nvCxnSpPr>
        <p:spPr>
          <a:xfrm flipH="1">
            <a:off x="8870652" y="2807271"/>
            <a:ext cx="141379" cy="147540"/>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0C74F85-3899-4A59-8621-9117D129FFE9}"/>
              </a:ext>
            </a:extLst>
          </p:cNvPr>
          <p:cNvCxnSpPr>
            <a:cxnSpLocks/>
            <a:stCxn id="85" idx="0"/>
          </p:cNvCxnSpPr>
          <p:nvPr/>
        </p:nvCxnSpPr>
        <p:spPr>
          <a:xfrm flipV="1">
            <a:off x="6921203" y="2910801"/>
            <a:ext cx="535042" cy="878239"/>
          </a:xfrm>
          <a:prstGeom prst="line">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A078A66-1D06-4A37-9812-40B2BFA0F723}"/>
              </a:ext>
            </a:extLst>
          </p:cNvPr>
          <p:cNvCxnSpPr>
            <a:cxnSpLocks/>
            <a:stCxn id="77" idx="0"/>
          </p:cNvCxnSpPr>
          <p:nvPr/>
        </p:nvCxnSpPr>
        <p:spPr>
          <a:xfrm flipH="1" flipV="1">
            <a:off x="9397625" y="2886827"/>
            <a:ext cx="622378" cy="923699"/>
          </a:xfrm>
          <a:prstGeom prst="line">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C6CE1FC9-451C-45B3-8CF1-8D8E343EF2F2}"/>
              </a:ext>
            </a:extLst>
          </p:cNvPr>
          <p:cNvSpPr/>
          <p:nvPr/>
        </p:nvSpPr>
        <p:spPr>
          <a:xfrm>
            <a:off x="7011717" y="2276872"/>
            <a:ext cx="2895582" cy="1053148"/>
          </a:xfrm>
          <a:prstGeom prst="roundRect">
            <a:avLst/>
          </a:prstGeom>
          <a:noFill/>
          <a:ln w="25400">
            <a:solidFill>
              <a:schemeClr val="tx1"/>
            </a:solidFill>
            <a:prstDash val="sysDash"/>
            <a:extLst>
              <a:ext uri="{C807C97D-BFC1-408E-A445-0C87EB9F89A2}">
                <ask:lineSketchStyleProps xmlns:ask="http://schemas.microsoft.com/office/drawing/2018/sketchyshapes" sd="1136257699">
                  <a:custGeom>
                    <a:avLst/>
                    <a:gdLst>
                      <a:gd name="connsiteX0" fmla="*/ 0 w 2895582"/>
                      <a:gd name="connsiteY0" fmla="*/ 175528 h 1053148"/>
                      <a:gd name="connsiteX1" fmla="*/ 175528 w 2895582"/>
                      <a:gd name="connsiteY1" fmla="*/ 0 h 1053148"/>
                      <a:gd name="connsiteX2" fmla="*/ 735324 w 2895582"/>
                      <a:gd name="connsiteY2" fmla="*/ 0 h 1053148"/>
                      <a:gd name="connsiteX3" fmla="*/ 1320565 w 2895582"/>
                      <a:gd name="connsiteY3" fmla="*/ 0 h 1053148"/>
                      <a:gd name="connsiteX4" fmla="*/ 1880360 w 2895582"/>
                      <a:gd name="connsiteY4" fmla="*/ 0 h 1053148"/>
                      <a:gd name="connsiteX5" fmla="*/ 2720054 w 2895582"/>
                      <a:gd name="connsiteY5" fmla="*/ 0 h 1053148"/>
                      <a:gd name="connsiteX6" fmla="*/ 2895582 w 2895582"/>
                      <a:gd name="connsiteY6" fmla="*/ 175528 h 1053148"/>
                      <a:gd name="connsiteX7" fmla="*/ 2895582 w 2895582"/>
                      <a:gd name="connsiteY7" fmla="*/ 526574 h 1053148"/>
                      <a:gd name="connsiteX8" fmla="*/ 2895582 w 2895582"/>
                      <a:gd name="connsiteY8" fmla="*/ 877620 h 1053148"/>
                      <a:gd name="connsiteX9" fmla="*/ 2720054 w 2895582"/>
                      <a:gd name="connsiteY9" fmla="*/ 1053148 h 1053148"/>
                      <a:gd name="connsiteX10" fmla="*/ 2033032 w 2895582"/>
                      <a:gd name="connsiteY10" fmla="*/ 1053148 h 1053148"/>
                      <a:gd name="connsiteX11" fmla="*/ 1346010 w 2895582"/>
                      <a:gd name="connsiteY11" fmla="*/ 1053148 h 1053148"/>
                      <a:gd name="connsiteX12" fmla="*/ 735324 w 2895582"/>
                      <a:gd name="connsiteY12" fmla="*/ 1053148 h 1053148"/>
                      <a:gd name="connsiteX13" fmla="*/ 175528 w 2895582"/>
                      <a:gd name="connsiteY13" fmla="*/ 1053148 h 1053148"/>
                      <a:gd name="connsiteX14" fmla="*/ 0 w 2895582"/>
                      <a:gd name="connsiteY14" fmla="*/ 877620 h 1053148"/>
                      <a:gd name="connsiteX15" fmla="*/ 0 w 2895582"/>
                      <a:gd name="connsiteY15" fmla="*/ 512532 h 1053148"/>
                      <a:gd name="connsiteX16" fmla="*/ 0 w 2895582"/>
                      <a:gd name="connsiteY16" fmla="*/ 175528 h 105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95582" h="1053148" extrusionOk="0">
                        <a:moveTo>
                          <a:pt x="0" y="175528"/>
                        </a:moveTo>
                        <a:cubicBezTo>
                          <a:pt x="17178" y="63348"/>
                          <a:pt x="63964" y="8279"/>
                          <a:pt x="175528" y="0"/>
                        </a:cubicBezTo>
                        <a:cubicBezTo>
                          <a:pt x="345919" y="-15739"/>
                          <a:pt x="558098" y="-6290"/>
                          <a:pt x="735324" y="0"/>
                        </a:cubicBezTo>
                        <a:cubicBezTo>
                          <a:pt x="912550" y="6290"/>
                          <a:pt x="1088751" y="14438"/>
                          <a:pt x="1320565" y="0"/>
                        </a:cubicBezTo>
                        <a:cubicBezTo>
                          <a:pt x="1552379" y="-14438"/>
                          <a:pt x="1660033" y="-1417"/>
                          <a:pt x="1880360" y="0"/>
                        </a:cubicBezTo>
                        <a:cubicBezTo>
                          <a:pt x="2100687" y="1417"/>
                          <a:pt x="2483973" y="16609"/>
                          <a:pt x="2720054" y="0"/>
                        </a:cubicBezTo>
                        <a:cubicBezTo>
                          <a:pt x="2813952" y="21771"/>
                          <a:pt x="2904571" y="63087"/>
                          <a:pt x="2895582" y="175528"/>
                        </a:cubicBezTo>
                        <a:cubicBezTo>
                          <a:pt x="2904351" y="320144"/>
                          <a:pt x="2878875" y="436070"/>
                          <a:pt x="2895582" y="526574"/>
                        </a:cubicBezTo>
                        <a:cubicBezTo>
                          <a:pt x="2912289" y="617078"/>
                          <a:pt x="2903083" y="799105"/>
                          <a:pt x="2895582" y="877620"/>
                        </a:cubicBezTo>
                        <a:cubicBezTo>
                          <a:pt x="2900139" y="972996"/>
                          <a:pt x="2809070" y="1033694"/>
                          <a:pt x="2720054" y="1053148"/>
                        </a:cubicBezTo>
                        <a:cubicBezTo>
                          <a:pt x="2479823" y="1055093"/>
                          <a:pt x="2340423" y="1029730"/>
                          <a:pt x="2033032" y="1053148"/>
                        </a:cubicBezTo>
                        <a:cubicBezTo>
                          <a:pt x="1725641" y="1076566"/>
                          <a:pt x="1579178" y="1079276"/>
                          <a:pt x="1346010" y="1053148"/>
                        </a:cubicBezTo>
                        <a:cubicBezTo>
                          <a:pt x="1112842" y="1027020"/>
                          <a:pt x="864154" y="1043355"/>
                          <a:pt x="735324" y="1053148"/>
                        </a:cubicBezTo>
                        <a:cubicBezTo>
                          <a:pt x="606494" y="1062941"/>
                          <a:pt x="290457" y="1072973"/>
                          <a:pt x="175528" y="1053148"/>
                        </a:cubicBezTo>
                        <a:cubicBezTo>
                          <a:pt x="82310" y="1062905"/>
                          <a:pt x="8852" y="967583"/>
                          <a:pt x="0" y="877620"/>
                        </a:cubicBezTo>
                        <a:cubicBezTo>
                          <a:pt x="-1498" y="778005"/>
                          <a:pt x="-12538" y="667270"/>
                          <a:pt x="0" y="512532"/>
                        </a:cubicBezTo>
                        <a:cubicBezTo>
                          <a:pt x="12538" y="357794"/>
                          <a:pt x="-12422" y="281508"/>
                          <a:pt x="0" y="175528"/>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BC0DA794-3953-4FD8-A2B0-9BFAD7DB82B1}"/>
              </a:ext>
            </a:extLst>
          </p:cNvPr>
          <p:cNvSpPr txBox="1"/>
          <p:nvPr/>
        </p:nvSpPr>
        <p:spPr>
          <a:xfrm>
            <a:off x="6611351" y="5440039"/>
            <a:ext cx="927190" cy="338554"/>
          </a:xfrm>
          <a:prstGeom prst="rect">
            <a:avLst/>
          </a:prstGeom>
          <a:noFill/>
        </p:spPr>
        <p:txBody>
          <a:bodyPr wrap="square" rtlCol="0">
            <a:spAutoFit/>
          </a:bodyPr>
          <a:lstStyle/>
          <a:p>
            <a:pPr algn="r"/>
            <a:r>
              <a:rPr lang="en-US" sz="1600" dirty="0"/>
              <a:t>Worker</a:t>
            </a:r>
            <a:r>
              <a:rPr lang="en-US" sz="1600" baseline="-25000" dirty="0"/>
              <a:t>0</a:t>
            </a:r>
          </a:p>
        </p:txBody>
      </p:sp>
      <p:sp>
        <p:nvSpPr>
          <p:cNvPr id="69" name="TextBox 68">
            <a:extLst>
              <a:ext uri="{FF2B5EF4-FFF2-40B4-BE49-F238E27FC236}">
                <a16:creationId xmlns:a16="http://schemas.microsoft.com/office/drawing/2014/main" id="{D737EB7E-A11B-47F7-9205-CA570D2419AD}"/>
              </a:ext>
            </a:extLst>
          </p:cNvPr>
          <p:cNvSpPr txBox="1"/>
          <p:nvPr/>
        </p:nvSpPr>
        <p:spPr>
          <a:xfrm>
            <a:off x="9707695" y="5481398"/>
            <a:ext cx="927190" cy="338554"/>
          </a:xfrm>
          <a:prstGeom prst="rect">
            <a:avLst/>
          </a:prstGeom>
          <a:noFill/>
        </p:spPr>
        <p:txBody>
          <a:bodyPr wrap="square" rtlCol="0">
            <a:spAutoFit/>
          </a:bodyPr>
          <a:lstStyle/>
          <a:p>
            <a:pPr algn="r"/>
            <a:r>
              <a:rPr lang="en-US" sz="1600"/>
              <a:t>Worker</a:t>
            </a:r>
            <a:r>
              <a:rPr lang="en-US" sz="1600" baseline="-25000"/>
              <a:t>1</a:t>
            </a:r>
          </a:p>
        </p:txBody>
      </p:sp>
      <p:sp>
        <p:nvSpPr>
          <p:cNvPr id="70" name="TextBox 69">
            <a:extLst>
              <a:ext uri="{FF2B5EF4-FFF2-40B4-BE49-F238E27FC236}">
                <a16:creationId xmlns:a16="http://schemas.microsoft.com/office/drawing/2014/main" id="{5A637463-B035-486B-9F16-9BBB0BCE78E3}"/>
              </a:ext>
            </a:extLst>
          </p:cNvPr>
          <p:cNvSpPr txBox="1"/>
          <p:nvPr/>
        </p:nvSpPr>
        <p:spPr>
          <a:xfrm>
            <a:off x="8571010" y="1916832"/>
            <a:ext cx="1847851" cy="338554"/>
          </a:xfrm>
          <a:prstGeom prst="rect">
            <a:avLst/>
          </a:prstGeom>
          <a:noFill/>
        </p:spPr>
        <p:txBody>
          <a:bodyPr wrap="square" rtlCol="0">
            <a:spAutoFit/>
          </a:bodyPr>
          <a:lstStyle/>
          <a:p>
            <a:pPr algn="r"/>
            <a:r>
              <a:rPr lang="en-US" sz="1600" dirty="0"/>
              <a:t>Parameter Server</a:t>
            </a:r>
            <a:endParaRPr lang="en-US" sz="1600" baseline="-25000" dirty="0"/>
          </a:p>
        </p:txBody>
      </p:sp>
      <p:sp>
        <p:nvSpPr>
          <p:cNvPr id="90" name="TextBox 89">
            <a:extLst>
              <a:ext uri="{FF2B5EF4-FFF2-40B4-BE49-F238E27FC236}">
                <a16:creationId xmlns:a16="http://schemas.microsoft.com/office/drawing/2014/main" id="{33A0C637-F897-404C-89D0-FFAD60262BF2}"/>
              </a:ext>
            </a:extLst>
          </p:cNvPr>
          <p:cNvSpPr txBox="1"/>
          <p:nvPr/>
        </p:nvSpPr>
        <p:spPr>
          <a:xfrm>
            <a:off x="7882581" y="5878403"/>
            <a:ext cx="1114408" cy="369332"/>
          </a:xfrm>
          <a:prstGeom prst="rect">
            <a:avLst/>
          </a:prstGeom>
          <a:noFill/>
        </p:spPr>
        <p:txBody>
          <a:bodyPr wrap="none" rtlCol="0">
            <a:spAutoFit/>
          </a:bodyPr>
          <a:lstStyle/>
          <a:p>
            <a:r>
              <a:rPr lang="zh-CN" altLang="en-US" b="1" dirty="0">
                <a:solidFill>
                  <a:srgbClr val="FFC000"/>
                </a:solidFill>
                <a:latin typeface="+mj-ea"/>
                <a:ea typeface="+mj-ea"/>
              </a:rPr>
              <a:t>数据并行</a:t>
            </a:r>
            <a:endParaRPr lang="en-US" b="1" dirty="0">
              <a:solidFill>
                <a:srgbClr val="FFC000"/>
              </a:solidFill>
              <a:latin typeface="+mj-ea"/>
              <a:ea typeface="+mj-ea"/>
            </a:endParaRPr>
          </a:p>
        </p:txBody>
      </p:sp>
      <p:grpSp>
        <p:nvGrpSpPr>
          <p:cNvPr id="92" name="Group 91">
            <a:extLst>
              <a:ext uri="{FF2B5EF4-FFF2-40B4-BE49-F238E27FC236}">
                <a16:creationId xmlns:a16="http://schemas.microsoft.com/office/drawing/2014/main" id="{2E330E63-8D26-42FA-A521-9FEF64CB2B94}"/>
              </a:ext>
            </a:extLst>
          </p:cNvPr>
          <p:cNvGrpSpPr/>
          <p:nvPr/>
        </p:nvGrpSpPr>
        <p:grpSpPr>
          <a:xfrm>
            <a:off x="3285513" y="1050067"/>
            <a:ext cx="4029033" cy="2222225"/>
            <a:chOff x="5742365" y="1591131"/>
            <a:chExt cx="4029033" cy="2222225"/>
          </a:xfrm>
        </p:grpSpPr>
        <p:sp>
          <p:nvSpPr>
            <p:cNvPr id="93" name="Rectangle: Rounded Corners 92">
              <a:extLst>
                <a:ext uri="{FF2B5EF4-FFF2-40B4-BE49-F238E27FC236}">
                  <a16:creationId xmlns:a16="http://schemas.microsoft.com/office/drawing/2014/main" id="{0A586B65-DB55-4C37-A2CB-5661D4C339F0}"/>
                </a:ext>
              </a:extLst>
            </p:cNvPr>
            <p:cNvSpPr/>
            <p:nvPr/>
          </p:nvSpPr>
          <p:spPr>
            <a:xfrm>
              <a:off x="7115549" y="1591131"/>
              <a:ext cx="2655849" cy="957083"/>
            </a:xfrm>
            <a:prstGeom prst="roundRect">
              <a:avLst/>
            </a:prstGeom>
            <a:ln w="28575">
              <a:solidFill>
                <a:srgbClr val="C00000"/>
              </a:solidFill>
              <a:prstDash val="dash"/>
              <a:extLst>
                <a:ext uri="{C807C97D-BFC1-408E-A445-0C87EB9F89A2}">
                  <ask:lineSketchStyleProps xmlns:ask="http://schemas.microsoft.com/office/drawing/2018/sketchyshapes">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000" b="1" dirty="0">
                  <a:solidFill>
                    <a:srgbClr val="C00000"/>
                  </a:solidFill>
                </a:rPr>
                <a:t>每个</a:t>
              </a:r>
              <a:r>
                <a:rPr lang="en-US" sz="2000" b="1" dirty="0">
                  <a:solidFill>
                    <a:srgbClr val="C00000"/>
                  </a:solidFill>
                </a:rPr>
                <a:t>mini-batch</a:t>
              </a:r>
            </a:p>
            <a:p>
              <a:pPr algn="ctr"/>
              <a:r>
                <a:rPr lang="zh-CN" altLang="en-US" sz="2000" b="1" dirty="0">
                  <a:solidFill>
                    <a:srgbClr val="C00000"/>
                  </a:solidFill>
                </a:rPr>
                <a:t>通信一次</a:t>
              </a:r>
              <a:endParaRPr lang="en-US" sz="2000" b="1" dirty="0">
                <a:solidFill>
                  <a:srgbClr val="C00000"/>
                </a:solidFill>
              </a:endParaRPr>
            </a:p>
          </p:txBody>
        </p:sp>
        <p:cxnSp>
          <p:nvCxnSpPr>
            <p:cNvPr id="94" name="Straight Arrow Connector 93">
              <a:extLst>
                <a:ext uri="{FF2B5EF4-FFF2-40B4-BE49-F238E27FC236}">
                  <a16:creationId xmlns:a16="http://schemas.microsoft.com/office/drawing/2014/main" id="{CFBEE930-17A7-4248-980A-728C20E59593}"/>
                </a:ext>
              </a:extLst>
            </p:cNvPr>
            <p:cNvCxnSpPr>
              <a:cxnSpLocks/>
            </p:cNvCxnSpPr>
            <p:nvPr/>
          </p:nvCxnSpPr>
          <p:spPr>
            <a:xfrm flipH="1">
              <a:off x="5742365" y="2634056"/>
              <a:ext cx="2528575" cy="813824"/>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009DB97B-5CC1-4DD3-A1DA-458193F5C170}"/>
                </a:ext>
              </a:extLst>
            </p:cNvPr>
            <p:cNvCxnSpPr>
              <a:cxnSpLocks/>
            </p:cNvCxnSpPr>
            <p:nvPr/>
          </p:nvCxnSpPr>
          <p:spPr>
            <a:xfrm>
              <a:off x="8482787" y="2667899"/>
              <a:ext cx="902088" cy="1145457"/>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6" name="标题 1">
            <a:extLst>
              <a:ext uri="{FF2B5EF4-FFF2-40B4-BE49-F238E27FC236}">
                <a16:creationId xmlns:a16="http://schemas.microsoft.com/office/drawing/2014/main" id="{0A51CCFD-5D78-4A4F-87F3-FD6135A9327C}"/>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a:t>
            </a:r>
            <a:r>
              <a:rPr lang="zh-CN" altLang="en-US" dirty="0"/>
              <a:t>）</a:t>
            </a:r>
          </a:p>
        </p:txBody>
      </p:sp>
      <p:pic>
        <p:nvPicPr>
          <p:cNvPr id="97" name="Graphic 5">
            <a:extLst>
              <a:ext uri="{FF2B5EF4-FFF2-40B4-BE49-F238E27FC236}">
                <a16:creationId xmlns:a16="http://schemas.microsoft.com/office/drawing/2014/main" id="{A0668565-5C2F-344F-9C15-628DACCBD78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62677" y="627724"/>
            <a:ext cx="2724150" cy="609600"/>
          </a:xfrm>
          <a:prstGeom prst="rect">
            <a:avLst/>
          </a:prstGeom>
        </p:spPr>
      </p:pic>
      <p:grpSp>
        <p:nvGrpSpPr>
          <p:cNvPr id="4" name="组合 3">
            <a:extLst>
              <a:ext uri="{FF2B5EF4-FFF2-40B4-BE49-F238E27FC236}">
                <a16:creationId xmlns:a16="http://schemas.microsoft.com/office/drawing/2014/main" id="{7F6DBC37-6AB5-A346-8DEA-34F9CE97E7FA}"/>
              </a:ext>
            </a:extLst>
          </p:cNvPr>
          <p:cNvGrpSpPr/>
          <p:nvPr/>
        </p:nvGrpSpPr>
        <p:grpSpPr>
          <a:xfrm>
            <a:off x="1624414" y="2344911"/>
            <a:ext cx="3298022" cy="3820393"/>
            <a:chOff x="1624414" y="2344911"/>
            <a:chExt cx="3298022" cy="3820393"/>
          </a:xfrm>
        </p:grpSpPr>
        <p:sp>
          <p:nvSpPr>
            <p:cNvPr id="168" name="TextBox 90">
              <a:extLst>
                <a:ext uri="{FF2B5EF4-FFF2-40B4-BE49-F238E27FC236}">
                  <a16:creationId xmlns:a16="http://schemas.microsoft.com/office/drawing/2014/main" id="{06755B61-6668-294E-8AF1-42DFC1119F65}"/>
                </a:ext>
              </a:extLst>
            </p:cNvPr>
            <p:cNvSpPr txBox="1"/>
            <p:nvPr/>
          </p:nvSpPr>
          <p:spPr>
            <a:xfrm>
              <a:off x="2741200" y="5795972"/>
              <a:ext cx="1114408" cy="369332"/>
            </a:xfrm>
            <a:prstGeom prst="rect">
              <a:avLst/>
            </a:prstGeom>
            <a:noFill/>
          </p:spPr>
          <p:txBody>
            <a:bodyPr wrap="none" rtlCol="0">
              <a:spAutoFit/>
            </a:bodyPr>
            <a:lstStyle/>
            <a:p>
              <a:r>
                <a:rPr lang="zh-CN" altLang="en-US" b="1" dirty="0">
                  <a:solidFill>
                    <a:srgbClr val="FFC000"/>
                  </a:solidFill>
                  <a:latin typeface="+mj-ea"/>
                  <a:ea typeface="+mj-ea"/>
                </a:rPr>
                <a:t>模型并行</a:t>
              </a:r>
              <a:endParaRPr lang="en-US" b="1" dirty="0">
                <a:solidFill>
                  <a:srgbClr val="FFC000"/>
                </a:solidFill>
                <a:latin typeface="+mj-ea"/>
                <a:ea typeface="+mj-ea"/>
              </a:endParaRPr>
            </a:p>
          </p:txBody>
        </p:sp>
        <mc:AlternateContent xmlns:mc="http://schemas.openxmlformats.org/markup-compatibility/2006" xmlns:a14="http://schemas.microsoft.com/office/drawing/2010/main">
          <mc:Choice Requires="a14">
            <p:sp>
              <p:nvSpPr>
                <p:cNvPr id="169" name="TextBox 33">
                  <a:extLst>
                    <a:ext uri="{FF2B5EF4-FFF2-40B4-BE49-F238E27FC236}">
                      <a16:creationId xmlns:a16="http://schemas.microsoft.com/office/drawing/2014/main" id="{D664476D-E72D-C94D-AE86-D48DE8789940}"/>
                    </a:ext>
                  </a:extLst>
                </p:cNvPr>
                <p:cNvSpPr txBox="1"/>
                <p:nvPr/>
              </p:nvSpPr>
              <p:spPr>
                <a:xfrm>
                  <a:off x="2373012" y="3904093"/>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169" name="TextBox 33">
                  <a:extLst>
                    <a:ext uri="{FF2B5EF4-FFF2-40B4-BE49-F238E27FC236}">
                      <a16:creationId xmlns:a16="http://schemas.microsoft.com/office/drawing/2014/main" id="{D664476D-E72D-C94D-AE86-D48DE8789940}"/>
                    </a:ext>
                  </a:extLst>
                </p:cNvPr>
                <p:cNvSpPr txBox="1">
                  <a:spLocks noRot="1" noChangeAspect="1" noMove="1" noResize="1" noEditPoints="1" noAdjustHandles="1" noChangeArrowheads="1" noChangeShapeType="1" noTextEdit="1"/>
                </p:cNvSpPr>
                <p:nvPr/>
              </p:nvSpPr>
              <p:spPr>
                <a:xfrm>
                  <a:off x="2373012" y="3904093"/>
                  <a:ext cx="213200" cy="276999"/>
                </a:xfrm>
                <a:prstGeom prst="rect">
                  <a:avLst/>
                </a:prstGeom>
                <a:blipFill>
                  <a:blip r:embed="rId21"/>
                  <a:stretch>
                    <a:fillRect l="-22222" r="-16667"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0" name="TextBox 34">
                  <a:extLst>
                    <a:ext uri="{FF2B5EF4-FFF2-40B4-BE49-F238E27FC236}">
                      <a16:creationId xmlns:a16="http://schemas.microsoft.com/office/drawing/2014/main" id="{EFFF0E49-C1ED-944D-BA95-9DFA187F9937}"/>
                    </a:ext>
                  </a:extLst>
                </p:cNvPr>
                <p:cNvSpPr txBox="1"/>
                <p:nvPr/>
              </p:nvSpPr>
              <p:spPr>
                <a:xfrm>
                  <a:off x="1834545" y="3904093"/>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170" name="TextBox 34">
                  <a:extLst>
                    <a:ext uri="{FF2B5EF4-FFF2-40B4-BE49-F238E27FC236}">
                      <a16:creationId xmlns:a16="http://schemas.microsoft.com/office/drawing/2014/main" id="{EFFF0E49-C1ED-944D-BA95-9DFA187F9937}"/>
                    </a:ext>
                  </a:extLst>
                </p:cNvPr>
                <p:cNvSpPr txBox="1">
                  <a:spLocks noRot="1" noChangeAspect="1" noMove="1" noResize="1" noEditPoints="1" noAdjustHandles="1" noChangeArrowheads="1" noChangeShapeType="1" noTextEdit="1"/>
                </p:cNvSpPr>
                <p:nvPr/>
              </p:nvSpPr>
              <p:spPr>
                <a:xfrm>
                  <a:off x="1834545" y="3904093"/>
                  <a:ext cx="391068" cy="276999"/>
                </a:xfrm>
                <a:prstGeom prst="rect">
                  <a:avLst/>
                </a:prstGeom>
                <a:blipFill>
                  <a:blip r:embed="rId22"/>
                  <a:stretch>
                    <a:fillRect l="-12903" r="-6452" b="-13043"/>
                  </a:stretch>
                </a:blipFill>
              </p:spPr>
              <p:txBody>
                <a:bodyPr/>
                <a:lstStyle/>
                <a:p>
                  <a:r>
                    <a:rPr lang="zh-CN" altLang="en-US">
                      <a:noFill/>
                    </a:rPr>
                    <a:t> </a:t>
                  </a:r>
                </a:p>
              </p:txBody>
            </p:sp>
          </mc:Fallback>
        </mc:AlternateContent>
        <p:cxnSp>
          <p:nvCxnSpPr>
            <p:cNvPr id="171" name="Straight Connector 35">
              <a:extLst>
                <a:ext uri="{FF2B5EF4-FFF2-40B4-BE49-F238E27FC236}">
                  <a16:creationId xmlns:a16="http://schemas.microsoft.com/office/drawing/2014/main" id="{5DAC663B-FC4F-CC49-8D95-806996000D1D}"/>
                </a:ext>
              </a:extLst>
            </p:cNvPr>
            <p:cNvCxnSpPr>
              <a:stCxn id="170" idx="0"/>
              <a:endCxn id="185" idx="3"/>
            </p:cNvCxnSpPr>
            <p:nvPr/>
          </p:nvCxnSpPr>
          <p:spPr>
            <a:xfrm flipV="1">
              <a:off x="2030079" y="3792474"/>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Connector 36">
              <a:extLst>
                <a:ext uri="{FF2B5EF4-FFF2-40B4-BE49-F238E27FC236}">
                  <a16:creationId xmlns:a16="http://schemas.microsoft.com/office/drawing/2014/main" id="{47D98BF2-535D-7C41-90E6-949BDBE9BD1B}"/>
                </a:ext>
              </a:extLst>
            </p:cNvPr>
            <p:cNvCxnSpPr>
              <a:stCxn id="169" idx="0"/>
              <a:endCxn id="185" idx="5"/>
            </p:cNvCxnSpPr>
            <p:nvPr/>
          </p:nvCxnSpPr>
          <p:spPr>
            <a:xfrm flipH="1" flipV="1">
              <a:off x="2365766" y="3792474"/>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Connector 37">
              <a:extLst>
                <a:ext uri="{FF2B5EF4-FFF2-40B4-BE49-F238E27FC236}">
                  <a16:creationId xmlns:a16="http://schemas.microsoft.com/office/drawing/2014/main" id="{5A84381E-A5C4-DF4C-9096-176383849484}"/>
                </a:ext>
              </a:extLst>
            </p:cNvPr>
            <p:cNvCxnSpPr>
              <a:stCxn id="185" idx="1"/>
              <a:endCxn id="186" idx="4"/>
            </p:cNvCxnSpPr>
            <p:nvPr/>
          </p:nvCxnSpPr>
          <p:spPr>
            <a:xfrm flipH="1" flipV="1">
              <a:off x="1954353" y="3348818"/>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4" name="Group 38">
              <a:extLst>
                <a:ext uri="{FF2B5EF4-FFF2-40B4-BE49-F238E27FC236}">
                  <a16:creationId xmlns:a16="http://schemas.microsoft.com/office/drawing/2014/main" id="{CDD3767B-E6A1-424B-8122-4D7C05248919}"/>
                </a:ext>
              </a:extLst>
            </p:cNvPr>
            <p:cNvGrpSpPr/>
            <p:nvPr/>
          </p:nvGrpSpPr>
          <p:grpSpPr>
            <a:xfrm>
              <a:off x="4172146" y="2943584"/>
              <a:ext cx="476733" cy="461665"/>
              <a:chOff x="2261112" y="2377058"/>
              <a:chExt cx="476733" cy="461665"/>
            </a:xfrm>
          </p:grpSpPr>
          <p:sp>
            <p:nvSpPr>
              <p:cNvPr id="175" name="TextBox 39">
                <a:extLst>
                  <a:ext uri="{FF2B5EF4-FFF2-40B4-BE49-F238E27FC236}">
                    <a16:creationId xmlns:a16="http://schemas.microsoft.com/office/drawing/2014/main" id="{F06BDBE0-186E-3649-A31A-ECD9D94D2445}"/>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176" name="Oval 40">
                <a:extLst>
                  <a:ext uri="{FF2B5EF4-FFF2-40B4-BE49-F238E27FC236}">
                    <a16:creationId xmlns:a16="http://schemas.microsoft.com/office/drawing/2014/main" id="{B17DA1CF-9880-3448-B22D-F79FFC44772A}"/>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7" name="Straight Connector 41">
              <a:extLst>
                <a:ext uri="{FF2B5EF4-FFF2-40B4-BE49-F238E27FC236}">
                  <a16:creationId xmlns:a16="http://schemas.microsoft.com/office/drawing/2014/main" id="{386EE63F-238F-754B-837B-292682AFD489}"/>
                </a:ext>
              </a:extLst>
            </p:cNvPr>
            <p:cNvCxnSpPr>
              <a:endCxn id="186" idx="0"/>
            </p:cNvCxnSpPr>
            <p:nvPr/>
          </p:nvCxnSpPr>
          <p:spPr>
            <a:xfrm flipH="1">
              <a:off x="1954353" y="2784937"/>
              <a:ext cx="223526" cy="247415"/>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42">
              <a:extLst>
                <a:ext uri="{FF2B5EF4-FFF2-40B4-BE49-F238E27FC236}">
                  <a16:creationId xmlns:a16="http://schemas.microsoft.com/office/drawing/2014/main" id="{E751D153-37AC-AA48-87DE-B6CA760D6B2E}"/>
                </a:ext>
              </a:extLst>
            </p:cNvPr>
            <p:cNvCxnSpPr>
              <a:stCxn id="179" idx="0"/>
              <a:endCxn id="176" idx="5"/>
            </p:cNvCxnSpPr>
            <p:nvPr/>
          </p:nvCxnSpPr>
          <p:spPr>
            <a:xfrm flipH="1" flipV="1">
              <a:off x="4523036" y="3231943"/>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9" name="TextBox 43">
                  <a:extLst>
                    <a:ext uri="{FF2B5EF4-FFF2-40B4-BE49-F238E27FC236}">
                      <a16:creationId xmlns:a16="http://schemas.microsoft.com/office/drawing/2014/main" id="{FE0F59A2-AB17-744E-A9D2-90CF83FEA152}"/>
                    </a:ext>
                  </a:extLst>
                </p:cNvPr>
                <p:cNvSpPr txBox="1"/>
                <p:nvPr/>
              </p:nvSpPr>
              <p:spPr>
                <a:xfrm>
                  <a:off x="4531368" y="3505972"/>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179" name="TextBox 43">
                  <a:extLst>
                    <a:ext uri="{FF2B5EF4-FFF2-40B4-BE49-F238E27FC236}">
                      <a16:creationId xmlns:a16="http://schemas.microsoft.com/office/drawing/2014/main" id="{FE0F59A2-AB17-744E-A9D2-90CF83FEA152}"/>
                    </a:ext>
                  </a:extLst>
                </p:cNvPr>
                <p:cNvSpPr txBox="1">
                  <a:spLocks noRot="1" noChangeAspect="1" noMove="1" noResize="1" noEditPoints="1" noAdjustHandles="1" noChangeArrowheads="1" noChangeShapeType="1" noTextEdit="1"/>
                </p:cNvSpPr>
                <p:nvPr/>
              </p:nvSpPr>
              <p:spPr>
                <a:xfrm>
                  <a:off x="4531368" y="3505972"/>
                  <a:ext cx="391068" cy="276999"/>
                </a:xfrm>
                <a:prstGeom prst="rect">
                  <a:avLst/>
                </a:prstGeom>
                <a:blipFill>
                  <a:blip r:embed="rId23"/>
                  <a:stretch>
                    <a:fillRect l="-12500" r="-3125" b="-1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0" name="TextBox 44">
                  <a:extLst>
                    <a:ext uri="{FF2B5EF4-FFF2-40B4-BE49-F238E27FC236}">
                      <a16:creationId xmlns:a16="http://schemas.microsoft.com/office/drawing/2014/main" id="{F8C03357-E84C-7040-B5EE-5C704EB36C3E}"/>
                    </a:ext>
                  </a:extLst>
                </p:cNvPr>
                <p:cNvSpPr txBox="1"/>
                <p:nvPr/>
              </p:nvSpPr>
              <p:spPr>
                <a:xfrm>
                  <a:off x="1757117" y="2799094"/>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180" name="TextBox 44">
                  <a:extLst>
                    <a:ext uri="{FF2B5EF4-FFF2-40B4-BE49-F238E27FC236}">
                      <a16:creationId xmlns:a16="http://schemas.microsoft.com/office/drawing/2014/main" id="{F8C03357-E84C-7040-B5EE-5C704EB36C3E}"/>
                    </a:ext>
                  </a:extLst>
                </p:cNvPr>
                <p:cNvSpPr txBox="1">
                  <a:spLocks noRot="1" noChangeAspect="1" noMove="1" noResize="1" noEditPoints="1" noAdjustHandles="1" noChangeArrowheads="1" noChangeShapeType="1" noTextEdit="1"/>
                </p:cNvSpPr>
                <p:nvPr/>
              </p:nvSpPr>
              <p:spPr>
                <a:xfrm>
                  <a:off x="1757117" y="2799094"/>
                  <a:ext cx="234038" cy="276999"/>
                </a:xfrm>
                <a:prstGeom prst="rect">
                  <a:avLst/>
                </a:prstGeom>
                <a:blipFill>
                  <a:blip r:embed="rId24"/>
                  <a:stretch>
                    <a:fillRect l="-15000" r="-15000"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1" name="TextBox 45">
                  <a:extLst>
                    <a:ext uri="{FF2B5EF4-FFF2-40B4-BE49-F238E27FC236}">
                      <a16:creationId xmlns:a16="http://schemas.microsoft.com/office/drawing/2014/main" id="{95D1BD85-A548-F649-8761-95781779217D}"/>
                    </a:ext>
                  </a:extLst>
                </p:cNvPr>
                <p:cNvSpPr txBox="1"/>
                <p:nvPr/>
              </p:nvSpPr>
              <p:spPr>
                <a:xfrm>
                  <a:off x="4196975" y="2713302"/>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181" name="TextBox 45">
                  <a:extLst>
                    <a:ext uri="{FF2B5EF4-FFF2-40B4-BE49-F238E27FC236}">
                      <a16:creationId xmlns:a16="http://schemas.microsoft.com/office/drawing/2014/main" id="{95D1BD85-A548-F649-8761-95781779217D}"/>
                    </a:ext>
                  </a:extLst>
                </p:cNvPr>
                <p:cNvSpPr txBox="1">
                  <a:spLocks noRot="1" noChangeAspect="1" noMove="1" noResize="1" noEditPoints="1" noAdjustHandles="1" noChangeArrowheads="1" noChangeShapeType="1" noTextEdit="1"/>
                </p:cNvSpPr>
                <p:nvPr/>
              </p:nvSpPr>
              <p:spPr>
                <a:xfrm>
                  <a:off x="4196975" y="2713302"/>
                  <a:ext cx="198772" cy="276999"/>
                </a:xfrm>
                <a:prstGeom prst="rect">
                  <a:avLst/>
                </a:prstGeom>
                <a:blipFill>
                  <a:blip r:embed="rId25"/>
                  <a:stretch>
                    <a:fillRect l="-17647" r="-23529" b="-9091"/>
                  </a:stretch>
                </a:blipFill>
              </p:spPr>
              <p:txBody>
                <a:bodyPr/>
                <a:lstStyle/>
                <a:p>
                  <a:r>
                    <a:rPr lang="zh-CN" altLang="en-US">
                      <a:noFill/>
                    </a:rPr>
                    <a:t> </a:t>
                  </a:r>
                </a:p>
              </p:txBody>
            </p:sp>
          </mc:Fallback>
        </mc:AlternateContent>
        <p:cxnSp>
          <p:nvCxnSpPr>
            <p:cNvPr id="182" name="Straight Connector 46">
              <a:extLst>
                <a:ext uri="{FF2B5EF4-FFF2-40B4-BE49-F238E27FC236}">
                  <a16:creationId xmlns:a16="http://schemas.microsoft.com/office/drawing/2014/main" id="{362F5130-D6BF-F848-A148-CE3D9A67E74F}"/>
                </a:ext>
              </a:extLst>
            </p:cNvPr>
            <p:cNvCxnSpPr>
              <a:endCxn id="176" idx="0"/>
            </p:cNvCxnSpPr>
            <p:nvPr/>
          </p:nvCxnSpPr>
          <p:spPr>
            <a:xfrm flipH="1">
              <a:off x="4406149" y="2657568"/>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83" name="Group 48">
              <a:extLst>
                <a:ext uri="{FF2B5EF4-FFF2-40B4-BE49-F238E27FC236}">
                  <a16:creationId xmlns:a16="http://schemas.microsoft.com/office/drawing/2014/main" id="{066D5618-FC5C-6E44-9869-39C28AEA7131}"/>
                </a:ext>
              </a:extLst>
            </p:cNvPr>
            <p:cNvGrpSpPr/>
            <p:nvPr/>
          </p:nvGrpSpPr>
          <p:grpSpPr>
            <a:xfrm>
              <a:off x="2014876" y="3504115"/>
              <a:ext cx="476733" cy="461665"/>
              <a:chOff x="2261112" y="2377058"/>
              <a:chExt cx="476733" cy="461665"/>
            </a:xfrm>
          </p:grpSpPr>
          <p:sp>
            <p:nvSpPr>
              <p:cNvPr id="184" name="TextBox 49">
                <a:extLst>
                  <a:ext uri="{FF2B5EF4-FFF2-40B4-BE49-F238E27FC236}">
                    <a16:creationId xmlns:a16="http://schemas.microsoft.com/office/drawing/2014/main" id="{FC299ACB-059B-204B-87B4-38E1F72E2913}"/>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185" name="Oval 50">
                <a:extLst>
                  <a:ext uri="{FF2B5EF4-FFF2-40B4-BE49-F238E27FC236}">
                    <a16:creationId xmlns:a16="http://schemas.microsoft.com/office/drawing/2014/main" id="{FB079EC1-70E6-5645-B124-BE82714E390A}"/>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6" name="Oval 51">
              <a:extLst>
                <a:ext uri="{FF2B5EF4-FFF2-40B4-BE49-F238E27FC236}">
                  <a16:creationId xmlns:a16="http://schemas.microsoft.com/office/drawing/2014/main" id="{8F9CE1E6-C8C6-8243-82F3-35C7FEF3A0C6}"/>
                </a:ext>
              </a:extLst>
            </p:cNvPr>
            <p:cNvSpPr/>
            <p:nvPr/>
          </p:nvSpPr>
          <p:spPr>
            <a:xfrm>
              <a:off x="1789048" y="3032351"/>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7" name="TextBox 52">
                  <a:extLst>
                    <a:ext uri="{FF2B5EF4-FFF2-40B4-BE49-F238E27FC236}">
                      <a16:creationId xmlns:a16="http://schemas.microsoft.com/office/drawing/2014/main" id="{9BABE411-35B7-674F-B7BB-DBD7FA632FB2}"/>
                    </a:ext>
                  </a:extLst>
                </p:cNvPr>
                <p:cNvSpPr txBox="1"/>
                <p:nvPr/>
              </p:nvSpPr>
              <p:spPr>
                <a:xfrm>
                  <a:off x="1870000" y="3049149"/>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187" name="TextBox 52">
                  <a:extLst>
                    <a:ext uri="{FF2B5EF4-FFF2-40B4-BE49-F238E27FC236}">
                      <a16:creationId xmlns:a16="http://schemas.microsoft.com/office/drawing/2014/main" id="{9BABE411-35B7-674F-B7BB-DBD7FA632FB2}"/>
                    </a:ext>
                  </a:extLst>
                </p:cNvPr>
                <p:cNvSpPr txBox="1">
                  <a:spLocks noRot="1" noChangeAspect="1" noMove="1" noResize="1" noEditPoints="1" noAdjustHandles="1" noChangeArrowheads="1" noChangeShapeType="1" noTextEdit="1"/>
                </p:cNvSpPr>
                <p:nvPr/>
              </p:nvSpPr>
              <p:spPr>
                <a:xfrm>
                  <a:off x="1870000" y="3049149"/>
                  <a:ext cx="198772" cy="276999"/>
                </a:xfrm>
                <a:prstGeom prst="rect">
                  <a:avLst/>
                </a:prstGeom>
                <a:blipFill>
                  <a:blip r:embed="rId26"/>
                  <a:stretch>
                    <a:fillRect l="-11765" r="-11765"/>
                  </a:stretch>
                </a:blipFill>
              </p:spPr>
              <p:txBody>
                <a:bodyPr/>
                <a:lstStyle/>
                <a:p>
                  <a:r>
                    <a:rPr lang="zh-CN" altLang="en-US">
                      <a:noFill/>
                    </a:rPr>
                    <a:t> </a:t>
                  </a:r>
                </a:p>
              </p:txBody>
            </p:sp>
          </mc:Fallback>
        </mc:AlternateContent>
        <p:grpSp>
          <p:nvGrpSpPr>
            <p:cNvPr id="188" name="Group 55">
              <a:extLst>
                <a:ext uri="{FF2B5EF4-FFF2-40B4-BE49-F238E27FC236}">
                  <a16:creationId xmlns:a16="http://schemas.microsoft.com/office/drawing/2014/main" id="{DEB55838-2EA4-F145-94D1-409CDF03ACA7}"/>
                </a:ext>
              </a:extLst>
            </p:cNvPr>
            <p:cNvGrpSpPr/>
            <p:nvPr/>
          </p:nvGrpSpPr>
          <p:grpSpPr>
            <a:xfrm>
              <a:off x="2083173" y="2503773"/>
              <a:ext cx="634581" cy="338554"/>
              <a:chOff x="7244369" y="3385977"/>
              <a:chExt cx="634581" cy="338554"/>
            </a:xfrm>
          </p:grpSpPr>
          <p:sp>
            <p:nvSpPr>
              <p:cNvPr id="189" name="Oval 56">
                <a:extLst>
                  <a:ext uri="{FF2B5EF4-FFF2-40B4-BE49-F238E27FC236}">
                    <a16:creationId xmlns:a16="http://schemas.microsoft.com/office/drawing/2014/main" id="{631A59D9-DE95-CB47-800E-E6619D26DEEE}"/>
                  </a:ext>
                </a:extLst>
              </p:cNvPr>
              <p:cNvSpPr/>
              <p:nvPr/>
            </p:nvSpPr>
            <p:spPr>
              <a:xfrm>
                <a:off x="7253822" y="3397019"/>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extBox 57">
                <a:extLst>
                  <a:ext uri="{FF2B5EF4-FFF2-40B4-BE49-F238E27FC236}">
                    <a16:creationId xmlns:a16="http://schemas.microsoft.com/office/drawing/2014/main" id="{5075A8B4-3361-A242-B624-EA30630740A5}"/>
                  </a:ext>
                </a:extLst>
              </p:cNvPr>
              <p:cNvSpPr txBox="1"/>
              <p:nvPr/>
            </p:nvSpPr>
            <p:spPr>
              <a:xfrm>
                <a:off x="7244369" y="3385977"/>
                <a:ext cx="634581" cy="338554"/>
              </a:xfrm>
              <a:prstGeom prst="rect">
                <a:avLst/>
              </a:prstGeom>
              <a:noFill/>
            </p:spPr>
            <p:txBody>
              <a:bodyPr wrap="square" rtlCol="0">
                <a:spAutoFit/>
              </a:bodyPr>
              <a:lstStyle/>
              <a:p>
                <a:r>
                  <a:rPr lang="en-US" sz="1600" dirty="0"/>
                  <a:t>Send</a:t>
                </a:r>
              </a:p>
            </p:txBody>
          </p:sp>
        </p:grpSp>
        <p:grpSp>
          <p:nvGrpSpPr>
            <p:cNvPr id="191" name="Group 58">
              <a:extLst>
                <a:ext uri="{FF2B5EF4-FFF2-40B4-BE49-F238E27FC236}">
                  <a16:creationId xmlns:a16="http://schemas.microsoft.com/office/drawing/2014/main" id="{131052F7-1D56-8249-B3C4-CAB51ACCFEDF}"/>
                </a:ext>
              </a:extLst>
            </p:cNvPr>
            <p:cNvGrpSpPr/>
            <p:nvPr/>
          </p:nvGrpSpPr>
          <p:grpSpPr>
            <a:xfrm>
              <a:off x="3689723" y="3448033"/>
              <a:ext cx="733573" cy="338554"/>
              <a:chOff x="8774486" y="4387239"/>
              <a:chExt cx="733573" cy="338554"/>
            </a:xfrm>
          </p:grpSpPr>
          <p:sp>
            <p:nvSpPr>
              <p:cNvPr id="192" name="Oval 59">
                <a:extLst>
                  <a:ext uri="{FF2B5EF4-FFF2-40B4-BE49-F238E27FC236}">
                    <a16:creationId xmlns:a16="http://schemas.microsoft.com/office/drawing/2014/main" id="{C116E866-D62A-3D4B-9FFA-B57B09DAE405}"/>
                  </a:ext>
                </a:extLst>
              </p:cNvPr>
              <p:cNvSpPr/>
              <p:nvPr/>
            </p:nvSpPr>
            <p:spPr>
              <a:xfrm>
                <a:off x="8842713" y="4403292"/>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TextBox 60">
                <a:extLst>
                  <a:ext uri="{FF2B5EF4-FFF2-40B4-BE49-F238E27FC236}">
                    <a16:creationId xmlns:a16="http://schemas.microsoft.com/office/drawing/2014/main" id="{1A500141-E7C8-8D43-94A9-2AA726AB8EFB}"/>
                  </a:ext>
                </a:extLst>
              </p:cNvPr>
              <p:cNvSpPr txBox="1"/>
              <p:nvPr/>
            </p:nvSpPr>
            <p:spPr>
              <a:xfrm>
                <a:off x="8774486" y="4387239"/>
                <a:ext cx="733573" cy="338554"/>
              </a:xfrm>
              <a:prstGeom prst="rect">
                <a:avLst/>
              </a:prstGeom>
              <a:noFill/>
            </p:spPr>
            <p:txBody>
              <a:bodyPr wrap="square" rtlCol="0">
                <a:spAutoFit/>
              </a:bodyPr>
              <a:lstStyle/>
              <a:p>
                <a:pPr algn="ctr"/>
                <a:r>
                  <a:rPr lang="en-US" sz="1600" dirty="0"/>
                  <a:t>Recv</a:t>
                </a:r>
              </a:p>
            </p:txBody>
          </p:sp>
        </p:grpSp>
        <p:cxnSp>
          <p:nvCxnSpPr>
            <p:cNvPr id="194" name="Straight Connector 61">
              <a:extLst>
                <a:ext uri="{FF2B5EF4-FFF2-40B4-BE49-F238E27FC236}">
                  <a16:creationId xmlns:a16="http://schemas.microsoft.com/office/drawing/2014/main" id="{A70870E4-4C0B-FE4D-BFD2-533E8D850D00}"/>
                </a:ext>
              </a:extLst>
            </p:cNvPr>
            <p:cNvCxnSpPr>
              <a:endCxn id="176" idx="3"/>
            </p:cNvCxnSpPr>
            <p:nvPr/>
          </p:nvCxnSpPr>
          <p:spPr>
            <a:xfrm flipV="1">
              <a:off x="4049021" y="3231944"/>
              <a:ext cx="240239" cy="23214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Rectangle: Rounded Corners 66">
              <a:extLst>
                <a:ext uri="{FF2B5EF4-FFF2-40B4-BE49-F238E27FC236}">
                  <a16:creationId xmlns:a16="http://schemas.microsoft.com/office/drawing/2014/main" id="{5CACA100-59DA-2D45-A114-08422681DF76}"/>
                </a:ext>
              </a:extLst>
            </p:cNvPr>
            <p:cNvSpPr/>
            <p:nvPr/>
          </p:nvSpPr>
          <p:spPr>
            <a:xfrm>
              <a:off x="1624414" y="2344911"/>
              <a:ext cx="1232713" cy="1946560"/>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6560"/>
                        <a:gd name="connsiteX1" fmla="*/ 205456 w 1232713"/>
                        <a:gd name="connsiteY1" fmla="*/ 0 h 1946560"/>
                        <a:gd name="connsiteX2" fmla="*/ 632793 w 1232713"/>
                        <a:gd name="connsiteY2" fmla="*/ 0 h 1946560"/>
                        <a:gd name="connsiteX3" fmla="*/ 1027257 w 1232713"/>
                        <a:gd name="connsiteY3" fmla="*/ 0 h 1946560"/>
                        <a:gd name="connsiteX4" fmla="*/ 1232713 w 1232713"/>
                        <a:gd name="connsiteY4" fmla="*/ 205456 h 1946560"/>
                        <a:gd name="connsiteX5" fmla="*/ 1232713 w 1232713"/>
                        <a:gd name="connsiteY5" fmla="*/ 701982 h 1946560"/>
                        <a:gd name="connsiteX6" fmla="*/ 1232713 w 1232713"/>
                        <a:gd name="connsiteY6" fmla="*/ 1244578 h 1946560"/>
                        <a:gd name="connsiteX7" fmla="*/ 1232713 w 1232713"/>
                        <a:gd name="connsiteY7" fmla="*/ 1741104 h 1946560"/>
                        <a:gd name="connsiteX8" fmla="*/ 1027257 w 1232713"/>
                        <a:gd name="connsiteY8" fmla="*/ 1946560 h 1946560"/>
                        <a:gd name="connsiteX9" fmla="*/ 632793 w 1232713"/>
                        <a:gd name="connsiteY9" fmla="*/ 1946560 h 1946560"/>
                        <a:gd name="connsiteX10" fmla="*/ 205456 w 1232713"/>
                        <a:gd name="connsiteY10" fmla="*/ 1946560 h 1946560"/>
                        <a:gd name="connsiteX11" fmla="*/ 0 w 1232713"/>
                        <a:gd name="connsiteY11" fmla="*/ 1741104 h 1946560"/>
                        <a:gd name="connsiteX12" fmla="*/ 0 w 1232713"/>
                        <a:gd name="connsiteY12" fmla="*/ 1198508 h 1946560"/>
                        <a:gd name="connsiteX13" fmla="*/ 0 w 1232713"/>
                        <a:gd name="connsiteY13" fmla="*/ 732695 h 1946560"/>
                        <a:gd name="connsiteX14" fmla="*/ 0 w 1232713"/>
                        <a:gd name="connsiteY14" fmla="*/ 205456 h 194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6560"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13512" y="332216"/>
                            <a:pt x="1239062" y="508321"/>
                            <a:pt x="1232713" y="701982"/>
                          </a:cubicBezTo>
                          <a:cubicBezTo>
                            <a:pt x="1226364" y="895643"/>
                            <a:pt x="1242055" y="1038479"/>
                            <a:pt x="1232713" y="1244578"/>
                          </a:cubicBezTo>
                          <a:cubicBezTo>
                            <a:pt x="1223371" y="1450677"/>
                            <a:pt x="1223502" y="1509289"/>
                            <a:pt x="1232713" y="1741104"/>
                          </a:cubicBezTo>
                          <a:cubicBezTo>
                            <a:pt x="1214354" y="1839110"/>
                            <a:pt x="1140526" y="1943271"/>
                            <a:pt x="1027257" y="1946560"/>
                          </a:cubicBezTo>
                          <a:cubicBezTo>
                            <a:pt x="929887" y="1943512"/>
                            <a:pt x="746542" y="1952348"/>
                            <a:pt x="632793" y="1946560"/>
                          </a:cubicBezTo>
                          <a:cubicBezTo>
                            <a:pt x="519044" y="1940772"/>
                            <a:pt x="309133" y="1953662"/>
                            <a:pt x="205456" y="1946560"/>
                          </a:cubicBezTo>
                          <a:cubicBezTo>
                            <a:pt x="72250" y="1947936"/>
                            <a:pt x="-6598" y="1855664"/>
                            <a:pt x="0" y="1741104"/>
                          </a:cubicBezTo>
                          <a:cubicBezTo>
                            <a:pt x="-7080" y="1553803"/>
                            <a:pt x="2017" y="1438591"/>
                            <a:pt x="0" y="1198508"/>
                          </a:cubicBezTo>
                          <a:cubicBezTo>
                            <a:pt x="-2017" y="958425"/>
                            <a:pt x="-15354" y="848972"/>
                            <a:pt x="0" y="732695"/>
                          </a:cubicBezTo>
                          <a:cubicBezTo>
                            <a:pt x="15354" y="616418"/>
                            <a:pt x="-18861" y="355386"/>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Rounded Corners 67">
              <a:extLst>
                <a:ext uri="{FF2B5EF4-FFF2-40B4-BE49-F238E27FC236}">
                  <a16:creationId xmlns:a16="http://schemas.microsoft.com/office/drawing/2014/main" id="{3051D3F1-ACF8-1544-BDC4-1FDF55E9096F}"/>
                </a:ext>
              </a:extLst>
            </p:cNvPr>
            <p:cNvSpPr/>
            <p:nvPr/>
          </p:nvSpPr>
          <p:spPr>
            <a:xfrm>
              <a:off x="3689723" y="2344911"/>
              <a:ext cx="1232713" cy="1948378"/>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8378"/>
                        <a:gd name="connsiteX1" fmla="*/ 205456 w 1232713"/>
                        <a:gd name="connsiteY1" fmla="*/ 0 h 1948378"/>
                        <a:gd name="connsiteX2" fmla="*/ 632793 w 1232713"/>
                        <a:gd name="connsiteY2" fmla="*/ 0 h 1948378"/>
                        <a:gd name="connsiteX3" fmla="*/ 1027257 w 1232713"/>
                        <a:gd name="connsiteY3" fmla="*/ 0 h 1948378"/>
                        <a:gd name="connsiteX4" fmla="*/ 1232713 w 1232713"/>
                        <a:gd name="connsiteY4" fmla="*/ 205456 h 1948378"/>
                        <a:gd name="connsiteX5" fmla="*/ 1232713 w 1232713"/>
                        <a:gd name="connsiteY5" fmla="*/ 702570 h 1948378"/>
                        <a:gd name="connsiteX6" fmla="*/ 1232713 w 1232713"/>
                        <a:gd name="connsiteY6" fmla="*/ 1245808 h 1948378"/>
                        <a:gd name="connsiteX7" fmla="*/ 1232713 w 1232713"/>
                        <a:gd name="connsiteY7" fmla="*/ 1742922 h 1948378"/>
                        <a:gd name="connsiteX8" fmla="*/ 1027257 w 1232713"/>
                        <a:gd name="connsiteY8" fmla="*/ 1948378 h 1948378"/>
                        <a:gd name="connsiteX9" fmla="*/ 632793 w 1232713"/>
                        <a:gd name="connsiteY9" fmla="*/ 1948378 h 1948378"/>
                        <a:gd name="connsiteX10" fmla="*/ 205456 w 1232713"/>
                        <a:gd name="connsiteY10" fmla="*/ 1948378 h 1948378"/>
                        <a:gd name="connsiteX11" fmla="*/ 0 w 1232713"/>
                        <a:gd name="connsiteY11" fmla="*/ 1742922 h 1948378"/>
                        <a:gd name="connsiteX12" fmla="*/ 0 w 1232713"/>
                        <a:gd name="connsiteY12" fmla="*/ 1199684 h 1948378"/>
                        <a:gd name="connsiteX13" fmla="*/ 0 w 1232713"/>
                        <a:gd name="connsiteY13" fmla="*/ 733319 h 1948378"/>
                        <a:gd name="connsiteX14" fmla="*/ 0 w 1232713"/>
                        <a:gd name="connsiteY14" fmla="*/ 205456 h 19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8378"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20029" y="419631"/>
                            <a:pt x="1210146" y="575592"/>
                            <a:pt x="1232713" y="702570"/>
                          </a:cubicBezTo>
                          <a:cubicBezTo>
                            <a:pt x="1255280" y="829548"/>
                            <a:pt x="1206524" y="1118117"/>
                            <a:pt x="1232713" y="1245808"/>
                          </a:cubicBezTo>
                          <a:cubicBezTo>
                            <a:pt x="1258902" y="1373499"/>
                            <a:pt x="1228487" y="1626268"/>
                            <a:pt x="1232713" y="1742922"/>
                          </a:cubicBezTo>
                          <a:cubicBezTo>
                            <a:pt x="1214354" y="1840928"/>
                            <a:pt x="1140526" y="1945089"/>
                            <a:pt x="1027257" y="1948378"/>
                          </a:cubicBezTo>
                          <a:cubicBezTo>
                            <a:pt x="929887" y="1945330"/>
                            <a:pt x="746542" y="1954166"/>
                            <a:pt x="632793" y="1948378"/>
                          </a:cubicBezTo>
                          <a:cubicBezTo>
                            <a:pt x="519044" y="1942590"/>
                            <a:pt x="309133" y="1955480"/>
                            <a:pt x="205456" y="1948378"/>
                          </a:cubicBezTo>
                          <a:cubicBezTo>
                            <a:pt x="72250" y="1949754"/>
                            <a:pt x="-6598" y="1857482"/>
                            <a:pt x="0" y="1742922"/>
                          </a:cubicBezTo>
                          <a:cubicBezTo>
                            <a:pt x="-2546" y="1605547"/>
                            <a:pt x="1207" y="1347816"/>
                            <a:pt x="0" y="1199684"/>
                          </a:cubicBezTo>
                          <a:cubicBezTo>
                            <a:pt x="-1207" y="1051552"/>
                            <a:pt x="-3760" y="843980"/>
                            <a:pt x="0" y="733319"/>
                          </a:cubicBezTo>
                          <a:cubicBezTo>
                            <a:pt x="3760" y="622659"/>
                            <a:pt x="-608" y="361869"/>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7" name="Straight Arrow Connector 68">
              <a:extLst>
                <a:ext uri="{FF2B5EF4-FFF2-40B4-BE49-F238E27FC236}">
                  <a16:creationId xmlns:a16="http://schemas.microsoft.com/office/drawing/2014/main" id="{CF45C756-99BE-5341-9AA4-C0F5B830D980}"/>
                </a:ext>
              </a:extLst>
            </p:cNvPr>
            <p:cNvCxnSpPr>
              <a:cxnSpLocks/>
              <a:stCxn id="190" idx="3"/>
              <a:endCxn id="193" idx="1"/>
            </p:cNvCxnSpPr>
            <p:nvPr/>
          </p:nvCxnSpPr>
          <p:spPr>
            <a:xfrm>
              <a:off x="2717754" y="2673050"/>
              <a:ext cx="971969" cy="944260"/>
            </a:xfrm>
            <a:prstGeom prst="straightConnector1">
              <a:avLst/>
            </a:prstGeom>
            <a:ln>
              <a:solidFill>
                <a:srgbClr val="C00000"/>
              </a:solidFill>
              <a:prstDash val="sysDash"/>
              <a:headEnd type="none" w="med" len="med"/>
              <a:tailEnd type="triangle" w="med" len="med"/>
            </a:ln>
            <a:effectLst/>
          </p:spPr>
          <p:style>
            <a:lnRef idx="3">
              <a:schemeClr val="dk1"/>
            </a:lnRef>
            <a:fillRef idx="0">
              <a:schemeClr val="dk1"/>
            </a:fillRef>
            <a:effectRef idx="2">
              <a:schemeClr val="dk1"/>
            </a:effectRef>
            <a:fontRef idx="minor">
              <a:schemeClr val="tx1"/>
            </a:fontRef>
          </p:style>
        </p:cxnSp>
        <p:grpSp>
          <p:nvGrpSpPr>
            <p:cNvPr id="198" name="组合 197">
              <a:extLst>
                <a:ext uri="{FF2B5EF4-FFF2-40B4-BE49-F238E27FC236}">
                  <a16:creationId xmlns:a16="http://schemas.microsoft.com/office/drawing/2014/main" id="{5D262605-41F2-2A4E-8AF5-DCD769A16ECF}"/>
                </a:ext>
              </a:extLst>
            </p:cNvPr>
            <p:cNvGrpSpPr/>
            <p:nvPr/>
          </p:nvGrpSpPr>
          <p:grpSpPr>
            <a:xfrm>
              <a:off x="1746308" y="4530768"/>
              <a:ext cx="971446" cy="1228966"/>
              <a:chOff x="7098717" y="4674592"/>
              <a:chExt cx="971446" cy="1228966"/>
            </a:xfrm>
          </p:grpSpPr>
          <p:sp>
            <p:nvSpPr>
              <p:cNvPr id="199" name="TextBox 47">
                <a:extLst>
                  <a:ext uri="{FF2B5EF4-FFF2-40B4-BE49-F238E27FC236}">
                    <a16:creationId xmlns:a16="http://schemas.microsoft.com/office/drawing/2014/main" id="{83C0C8B3-020C-BC4C-8119-4EB2ACF0ED3D}"/>
                  </a:ext>
                </a:extLst>
              </p:cNvPr>
              <p:cNvSpPr txBox="1"/>
              <p:nvPr/>
            </p:nvSpPr>
            <p:spPr>
              <a:xfrm>
                <a:off x="7098717" y="5534226"/>
                <a:ext cx="971446" cy="369332"/>
              </a:xfrm>
              <a:prstGeom prst="rect">
                <a:avLst/>
              </a:prstGeom>
              <a:noFill/>
            </p:spPr>
            <p:txBody>
              <a:bodyPr wrap="square" rtlCol="0">
                <a:spAutoFit/>
              </a:bodyPr>
              <a:lstStyle/>
              <a:p>
                <a:pPr algn="ctr"/>
                <a:r>
                  <a:rPr lang="en-US"/>
                  <a:t>Server</a:t>
                </a:r>
                <a:r>
                  <a:rPr lang="en-US" baseline="-25000"/>
                  <a:t>0</a:t>
                </a:r>
              </a:p>
            </p:txBody>
          </p:sp>
          <p:pic>
            <p:nvPicPr>
              <p:cNvPr id="200" name="图片 199">
                <a:extLst>
                  <a:ext uri="{FF2B5EF4-FFF2-40B4-BE49-F238E27FC236}">
                    <a16:creationId xmlns:a16="http://schemas.microsoft.com/office/drawing/2014/main" id="{BFF33342-5E7B-0A4A-95D0-9203A8322B11}"/>
                  </a:ext>
                </a:extLst>
              </p:cNvPr>
              <p:cNvPicPr>
                <a:picLocks noChangeAspect="1"/>
              </p:cNvPicPr>
              <p:nvPr/>
            </p:nvPicPr>
            <p:blipFill>
              <a:blip r:embed="rId27"/>
              <a:stretch>
                <a:fillRect/>
              </a:stretch>
            </p:blipFill>
            <p:spPr>
              <a:xfrm>
                <a:off x="7331847" y="4674592"/>
                <a:ext cx="508000" cy="914400"/>
              </a:xfrm>
              <a:prstGeom prst="rect">
                <a:avLst/>
              </a:prstGeom>
            </p:spPr>
          </p:pic>
        </p:grpSp>
        <p:grpSp>
          <p:nvGrpSpPr>
            <p:cNvPr id="201" name="组合 200">
              <a:extLst>
                <a:ext uri="{FF2B5EF4-FFF2-40B4-BE49-F238E27FC236}">
                  <a16:creationId xmlns:a16="http://schemas.microsoft.com/office/drawing/2014/main" id="{8B01CD28-E81F-0B46-9F3D-734AB27F5EC6}"/>
                </a:ext>
              </a:extLst>
            </p:cNvPr>
            <p:cNvGrpSpPr/>
            <p:nvPr/>
          </p:nvGrpSpPr>
          <p:grpSpPr>
            <a:xfrm>
              <a:off x="3768302" y="4545208"/>
              <a:ext cx="1053697" cy="1212843"/>
              <a:chOff x="9120711" y="4689032"/>
              <a:chExt cx="1053697" cy="1212843"/>
            </a:xfrm>
          </p:grpSpPr>
          <p:sp>
            <p:nvSpPr>
              <p:cNvPr id="202" name="TextBox 54">
                <a:extLst>
                  <a:ext uri="{FF2B5EF4-FFF2-40B4-BE49-F238E27FC236}">
                    <a16:creationId xmlns:a16="http://schemas.microsoft.com/office/drawing/2014/main" id="{E3D0D2D4-2644-6F4F-8D17-41CE6F71508E}"/>
                  </a:ext>
                </a:extLst>
              </p:cNvPr>
              <p:cNvSpPr txBox="1"/>
              <p:nvPr/>
            </p:nvSpPr>
            <p:spPr>
              <a:xfrm>
                <a:off x="9120711" y="5532543"/>
                <a:ext cx="1053697" cy="369332"/>
              </a:xfrm>
              <a:prstGeom prst="rect">
                <a:avLst/>
              </a:prstGeom>
              <a:noFill/>
            </p:spPr>
            <p:txBody>
              <a:bodyPr wrap="square" rtlCol="0">
                <a:spAutoFit/>
              </a:bodyPr>
              <a:lstStyle/>
              <a:p>
                <a:pPr algn="ctr"/>
                <a:r>
                  <a:rPr lang="en-US"/>
                  <a:t>Server</a:t>
                </a:r>
                <a:r>
                  <a:rPr lang="en-US" baseline="-25000"/>
                  <a:t>1</a:t>
                </a:r>
              </a:p>
            </p:txBody>
          </p:sp>
          <p:pic>
            <p:nvPicPr>
              <p:cNvPr id="203" name="图片 202">
                <a:extLst>
                  <a:ext uri="{FF2B5EF4-FFF2-40B4-BE49-F238E27FC236}">
                    <a16:creationId xmlns:a16="http://schemas.microsoft.com/office/drawing/2014/main" id="{004521CB-29BD-4E42-868C-6BA041CEC192}"/>
                  </a:ext>
                </a:extLst>
              </p:cNvPr>
              <p:cNvPicPr>
                <a:picLocks noChangeAspect="1"/>
              </p:cNvPicPr>
              <p:nvPr/>
            </p:nvPicPr>
            <p:blipFill>
              <a:blip r:embed="rId27"/>
              <a:stretch>
                <a:fillRect/>
              </a:stretch>
            </p:blipFill>
            <p:spPr>
              <a:xfrm>
                <a:off x="9420079" y="4689032"/>
                <a:ext cx="508000" cy="914400"/>
              </a:xfrm>
              <a:prstGeom prst="rect">
                <a:avLst/>
              </a:prstGeom>
            </p:spPr>
          </p:pic>
        </p:grpSp>
      </p:grpSp>
      <p:pic>
        <p:nvPicPr>
          <p:cNvPr id="204" name="图片 203">
            <a:extLst>
              <a:ext uri="{FF2B5EF4-FFF2-40B4-BE49-F238E27FC236}">
                <a16:creationId xmlns:a16="http://schemas.microsoft.com/office/drawing/2014/main" id="{004A3F5E-E2C0-7144-8C6F-0A7ADB16696C}"/>
              </a:ext>
            </a:extLst>
          </p:cNvPr>
          <p:cNvPicPr>
            <a:picLocks noChangeAspect="1"/>
          </p:cNvPicPr>
          <p:nvPr/>
        </p:nvPicPr>
        <p:blipFill>
          <a:blip r:embed="rId27"/>
          <a:stretch>
            <a:fillRect/>
          </a:stretch>
        </p:blipFill>
        <p:spPr>
          <a:xfrm>
            <a:off x="7606605" y="4725144"/>
            <a:ext cx="508000" cy="914400"/>
          </a:xfrm>
          <a:prstGeom prst="rect">
            <a:avLst/>
          </a:prstGeom>
        </p:spPr>
      </p:pic>
      <p:pic>
        <p:nvPicPr>
          <p:cNvPr id="205" name="图片 204">
            <a:extLst>
              <a:ext uri="{FF2B5EF4-FFF2-40B4-BE49-F238E27FC236}">
                <a16:creationId xmlns:a16="http://schemas.microsoft.com/office/drawing/2014/main" id="{A077F81D-5810-F348-B556-EB91FD28C72B}"/>
              </a:ext>
            </a:extLst>
          </p:cNvPr>
          <p:cNvPicPr>
            <a:picLocks noChangeAspect="1"/>
          </p:cNvPicPr>
          <p:nvPr/>
        </p:nvPicPr>
        <p:blipFill>
          <a:blip r:embed="rId27"/>
          <a:stretch>
            <a:fillRect/>
          </a:stretch>
        </p:blipFill>
        <p:spPr>
          <a:xfrm>
            <a:off x="10702949" y="4725144"/>
            <a:ext cx="508000" cy="914400"/>
          </a:xfrm>
          <a:prstGeom prst="rect">
            <a:avLst/>
          </a:prstGeom>
        </p:spPr>
      </p:pic>
      <p:pic>
        <p:nvPicPr>
          <p:cNvPr id="206" name="图片 205">
            <a:extLst>
              <a:ext uri="{FF2B5EF4-FFF2-40B4-BE49-F238E27FC236}">
                <a16:creationId xmlns:a16="http://schemas.microsoft.com/office/drawing/2014/main" id="{0BAFE0E0-2674-2443-AF80-DFF721F32356}"/>
              </a:ext>
            </a:extLst>
          </p:cNvPr>
          <p:cNvPicPr>
            <a:picLocks noChangeAspect="1"/>
          </p:cNvPicPr>
          <p:nvPr/>
        </p:nvPicPr>
        <p:blipFill>
          <a:blip r:embed="rId27"/>
          <a:stretch>
            <a:fillRect/>
          </a:stretch>
        </p:blipFill>
        <p:spPr>
          <a:xfrm>
            <a:off x="9982869" y="2362839"/>
            <a:ext cx="508000" cy="914400"/>
          </a:xfrm>
          <a:prstGeom prst="rect">
            <a:avLst/>
          </a:prstGeom>
        </p:spPr>
      </p:pic>
    </p:spTree>
    <p:extLst>
      <p:ext uri="{BB962C8B-B14F-4D97-AF65-F5344CB8AC3E}">
        <p14:creationId xmlns:p14="http://schemas.microsoft.com/office/powerpoint/2010/main" val="234398319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up)">
                                      <p:cBhvr>
                                        <p:cTn id="11" dur="25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rPr>
              <a:t>内容背景</a:t>
            </a:r>
            <a:endParaRPr lang="en-US" altLang="zh-CN" sz="2400" b="1" dirty="0">
              <a:solidFill>
                <a:srgbClr val="374154"/>
              </a:solidFill>
            </a:endParaRPr>
          </a:p>
          <a:p>
            <a:pPr marL="694190" lvl="1" indent="-457200">
              <a:buFont typeface="Arial" panose="020B0604020202020204" pitchFamily="34" charset="0"/>
              <a:buChar char="•"/>
            </a:pPr>
            <a:r>
              <a:rPr lang="en-US" altLang="zh-CN" sz="2000" dirty="0">
                <a:solidFill>
                  <a:srgbClr val="374154"/>
                </a:solidFill>
              </a:rPr>
              <a:t>AI</a:t>
            </a:r>
            <a:r>
              <a:rPr lang="zh-CN" altLang="en-US" sz="2000" dirty="0">
                <a:solidFill>
                  <a:srgbClr val="374154"/>
                </a:solidFill>
              </a:rPr>
              <a:t>集群</a:t>
            </a:r>
            <a:r>
              <a:rPr lang="en-US" altLang="zh-CN" sz="2000" dirty="0">
                <a:solidFill>
                  <a:srgbClr val="374154"/>
                </a:solidFill>
              </a:rPr>
              <a:t>+</a:t>
            </a:r>
            <a:r>
              <a:rPr lang="zh-CN" altLang="en-US" sz="2000" dirty="0">
                <a:solidFill>
                  <a:srgbClr val="374154"/>
                </a:solidFill>
              </a:rPr>
              <a:t>大模型</a:t>
            </a:r>
            <a:r>
              <a:rPr lang="en-US" altLang="zh-CN" sz="2000" dirty="0">
                <a:solidFill>
                  <a:srgbClr val="374154"/>
                </a:solidFill>
              </a:rPr>
              <a:t>+</a:t>
            </a:r>
            <a:r>
              <a:rPr lang="zh-CN" altLang="en-US" sz="2000" dirty="0">
                <a:solidFill>
                  <a:srgbClr val="374154"/>
                </a:solidFill>
              </a:rPr>
              <a:t>分布式训练系统</a:t>
            </a:r>
          </a:p>
          <a:p>
            <a:pPr marL="457200" indent="-457200">
              <a:buFont typeface="+mj-lt"/>
              <a:buAutoNum type="arabicPeriod"/>
            </a:pPr>
            <a:r>
              <a:rPr lang="zh-CN" altLang="en-US" sz="2400" b="1" dirty="0">
                <a:solidFill>
                  <a:srgbClr val="374154"/>
                </a:solidFill>
              </a:rPr>
              <a:t>具体内容</a:t>
            </a:r>
          </a:p>
          <a:p>
            <a:pPr lvl="1"/>
            <a:r>
              <a:rPr lang="en-US" altLang="zh-CN" sz="2000" b="1" dirty="0">
                <a:solidFill>
                  <a:schemeClr val="bg2"/>
                </a:solidFill>
              </a:rPr>
              <a:t>AI</a:t>
            </a:r>
            <a:r>
              <a:rPr lang="zh-CN" altLang="en-US" sz="2000" b="1" dirty="0">
                <a:solidFill>
                  <a:schemeClr val="bg2"/>
                </a:solidFill>
              </a:rPr>
              <a:t>集群服务器架构：</a:t>
            </a:r>
            <a:r>
              <a:rPr lang="zh-CN" altLang="en-US" sz="1800" dirty="0">
                <a:solidFill>
                  <a:schemeClr val="bg2"/>
                </a:solidFill>
              </a:rPr>
              <a:t>参数服务器模式 </a:t>
            </a:r>
            <a:r>
              <a:rPr lang="en-US" altLang="zh-CN" sz="1800" dirty="0">
                <a:solidFill>
                  <a:schemeClr val="bg2"/>
                </a:solidFill>
              </a:rPr>
              <a:t>–</a:t>
            </a:r>
            <a:r>
              <a:rPr lang="zh-CN" altLang="en-US" sz="1800" dirty="0">
                <a:solidFill>
                  <a:schemeClr val="bg2"/>
                </a:solidFill>
              </a:rPr>
              <a:t> 同步与异步并行 </a:t>
            </a:r>
            <a:r>
              <a:rPr lang="en-US" altLang="zh-CN" sz="1800" dirty="0">
                <a:solidFill>
                  <a:schemeClr val="bg2"/>
                </a:solidFill>
              </a:rPr>
              <a:t>-</a:t>
            </a:r>
            <a:r>
              <a:rPr lang="zh-CN" altLang="en-US" sz="1800" dirty="0">
                <a:solidFill>
                  <a:schemeClr val="bg2"/>
                </a:solidFill>
              </a:rPr>
              <a:t> 环同步算法</a:t>
            </a:r>
            <a:endParaRPr lang="en-US" altLang="zh-CN" sz="2000" b="1" dirty="0">
              <a:solidFill>
                <a:schemeClr val="bg2"/>
              </a:solidFill>
            </a:endParaRPr>
          </a:p>
          <a:p>
            <a:pPr lvl="1"/>
            <a:r>
              <a:rPr lang="en-US" altLang="zh-CN" sz="2000" b="1" dirty="0">
                <a:solidFill>
                  <a:schemeClr val="bg2"/>
                </a:solidFill>
              </a:rPr>
              <a:t>AI</a:t>
            </a:r>
            <a:r>
              <a:rPr lang="zh-CN" altLang="en-US" sz="2000" b="1" dirty="0">
                <a:solidFill>
                  <a:schemeClr val="bg2"/>
                </a:solidFill>
              </a:rPr>
              <a:t>集群软硬件通信：</a:t>
            </a:r>
            <a:r>
              <a:rPr lang="zh-CN" altLang="en-US" sz="1800" dirty="0">
                <a:solidFill>
                  <a:schemeClr val="bg2"/>
                </a:solidFill>
              </a:rPr>
              <a:t>通信软硬件实现 </a:t>
            </a:r>
            <a:r>
              <a:rPr lang="en-US" altLang="zh-CN" sz="1800" dirty="0">
                <a:solidFill>
                  <a:schemeClr val="bg2"/>
                </a:solidFill>
              </a:rPr>
              <a:t>-</a:t>
            </a:r>
            <a:r>
              <a:rPr lang="zh-CN" altLang="en-US" sz="1800" dirty="0">
                <a:solidFill>
                  <a:schemeClr val="bg2"/>
                </a:solidFill>
              </a:rPr>
              <a:t> 通信实现方式</a:t>
            </a:r>
            <a:endParaRPr lang="en-US" altLang="zh-CN" sz="1800" dirty="0">
              <a:solidFill>
                <a:schemeClr val="bg2"/>
              </a:solidFill>
            </a:endParaRPr>
          </a:p>
          <a:p>
            <a:pPr lvl="1"/>
            <a:r>
              <a:rPr lang="zh-CN" altLang="en-US" sz="2000" b="1" dirty="0">
                <a:solidFill>
                  <a:schemeClr val="bg2"/>
                </a:solidFill>
              </a:rPr>
              <a:t>分布式通信原语：</a:t>
            </a:r>
            <a:r>
              <a:rPr lang="zh-CN" altLang="en-US" sz="1800" dirty="0">
                <a:solidFill>
                  <a:schemeClr val="bg2"/>
                </a:solidFill>
              </a:rPr>
              <a:t>通信原语</a:t>
            </a:r>
            <a:endParaRPr lang="en-US" altLang="zh-CN" sz="1800" dirty="0">
              <a:solidFill>
                <a:schemeClr val="bg2"/>
              </a:solidFill>
            </a:endParaRPr>
          </a:p>
          <a:p>
            <a:pPr lvl="1"/>
            <a:r>
              <a:rPr lang="zh-CN" altLang="en-US" sz="2000" b="1" dirty="0">
                <a:solidFill>
                  <a:srgbClr val="374154"/>
                </a:solidFill>
              </a:rPr>
              <a:t>框架分布式功能</a:t>
            </a:r>
            <a:r>
              <a:rPr lang="zh-CN" altLang="en-US" sz="2000" dirty="0">
                <a:solidFill>
                  <a:srgbClr val="374154"/>
                </a:solidFill>
              </a:rPr>
              <a:t>：</a:t>
            </a:r>
            <a:r>
              <a:rPr lang="zh-CN" altLang="en-US" sz="1800" dirty="0">
                <a:solidFill>
                  <a:srgbClr val="374154"/>
                </a:solidFill>
              </a:rPr>
              <a:t>并行处理硬件架构 </a:t>
            </a:r>
            <a:r>
              <a:rPr lang="en-US" altLang="zh-CN" sz="1800" dirty="0">
                <a:solidFill>
                  <a:srgbClr val="374154"/>
                </a:solidFill>
              </a:rPr>
              <a:t>–</a:t>
            </a:r>
            <a:r>
              <a:rPr lang="zh-CN" altLang="en-US" sz="1800" dirty="0">
                <a:solidFill>
                  <a:srgbClr val="374154"/>
                </a:solidFill>
              </a:rPr>
              <a:t> </a:t>
            </a:r>
            <a:r>
              <a:rPr lang="en-US" altLang="zh-CN" sz="1800" dirty="0">
                <a:solidFill>
                  <a:srgbClr val="374154"/>
                </a:solidFill>
              </a:rPr>
              <a:t>AI</a:t>
            </a:r>
            <a:r>
              <a:rPr lang="zh-CN" altLang="en-US" sz="1800" dirty="0">
                <a:solidFill>
                  <a:srgbClr val="374154"/>
                </a:solidFill>
              </a:rPr>
              <a:t>框架中的分布式训练</a:t>
            </a:r>
            <a:endParaRPr lang="en-US" altLang="zh-CN" sz="2000" dirty="0">
              <a:solidFill>
                <a:srgbClr val="374154"/>
              </a:solidFill>
            </a:endParaRPr>
          </a:p>
          <a:p>
            <a:pPr lvl="1"/>
            <a:endParaRPr lang="en-US" altLang="zh-CN" sz="2000" b="1" dirty="0">
              <a:solidFill>
                <a:schemeClr val="bg2"/>
              </a:solidFill>
            </a:endParaRPr>
          </a:p>
          <a:p>
            <a:pPr lvl="1"/>
            <a:r>
              <a:rPr lang="zh-CN" altLang="en-US" sz="2000" b="1" dirty="0">
                <a:solidFill>
                  <a:schemeClr val="bg2"/>
                </a:solidFill>
              </a:rPr>
              <a:t>大模型算法：</a:t>
            </a:r>
            <a:r>
              <a:rPr lang="zh-CN" altLang="en-US" sz="1800" dirty="0">
                <a:solidFill>
                  <a:schemeClr val="bg2"/>
                </a:solidFill>
              </a:rPr>
              <a:t>挑战 </a:t>
            </a:r>
            <a:r>
              <a:rPr lang="en-US" altLang="zh-CN" sz="1800" dirty="0">
                <a:solidFill>
                  <a:schemeClr val="bg2"/>
                </a:solidFill>
              </a:rPr>
              <a:t>–</a:t>
            </a:r>
            <a:r>
              <a:rPr lang="zh-CN" altLang="en-US" sz="1800" dirty="0">
                <a:solidFill>
                  <a:schemeClr val="bg2"/>
                </a:solidFill>
              </a:rPr>
              <a:t> 算法结构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SOTA</a:t>
            </a:r>
            <a:r>
              <a:rPr lang="zh-CN" altLang="en-US" sz="1800" dirty="0">
                <a:solidFill>
                  <a:schemeClr val="bg2"/>
                </a:solidFill>
              </a:rPr>
              <a:t>大模型</a:t>
            </a:r>
            <a:endParaRPr lang="en-US" altLang="zh-CN" sz="1600" dirty="0">
              <a:solidFill>
                <a:schemeClr val="bg2"/>
              </a:solidFill>
            </a:endParaRPr>
          </a:p>
          <a:p>
            <a:pPr lvl="1"/>
            <a:r>
              <a:rPr lang="zh-CN" altLang="en-US" sz="2000" b="1" dirty="0">
                <a:solidFill>
                  <a:schemeClr val="bg2"/>
                </a:solidFill>
              </a:rPr>
              <a:t>分布式并行：</a:t>
            </a:r>
            <a:r>
              <a:rPr lang="zh-CN" altLang="en-US" sz="1800" dirty="0">
                <a:solidFill>
                  <a:schemeClr val="bg2"/>
                </a:solidFill>
              </a:rPr>
              <a:t>数据并行 </a:t>
            </a:r>
            <a:r>
              <a:rPr lang="en-US" altLang="zh-CN" sz="1800" dirty="0">
                <a:solidFill>
                  <a:schemeClr val="bg2"/>
                </a:solidFill>
              </a:rPr>
              <a:t>–</a:t>
            </a:r>
            <a:r>
              <a:rPr lang="zh-CN" altLang="en-US" sz="1800" dirty="0">
                <a:solidFill>
                  <a:schemeClr val="bg2"/>
                </a:solidFill>
              </a:rPr>
              <a:t> 张量并行 </a:t>
            </a:r>
            <a:r>
              <a:rPr lang="en-US" altLang="zh-CN" sz="1800" dirty="0">
                <a:solidFill>
                  <a:schemeClr val="bg2"/>
                </a:solidFill>
              </a:rPr>
              <a:t>–</a:t>
            </a:r>
            <a:r>
              <a:rPr lang="zh-CN" altLang="en-US" sz="1800" dirty="0">
                <a:solidFill>
                  <a:schemeClr val="bg2"/>
                </a:solidFill>
              </a:rPr>
              <a:t> 自动并行 </a:t>
            </a:r>
            <a:r>
              <a:rPr lang="en-US" altLang="zh-CN" sz="1800" dirty="0">
                <a:solidFill>
                  <a:schemeClr val="bg2"/>
                </a:solidFill>
              </a:rPr>
              <a:t>–</a:t>
            </a:r>
            <a:r>
              <a:rPr lang="zh-CN" altLang="en-US" sz="1800" dirty="0">
                <a:solidFill>
                  <a:schemeClr val="bg2"/>
                </a:solidFill>
              </a:rPr>
              <a:t> 多维混合并行</a:t>
            </a:r>
            <a:endParaRPr lang="en-US" altLang="zh-CN" sz="1800" dirty="0">
              <a:solidFill>
                <a:schemeClr val="bg2"/>
              </a:solidFill>
            </a:endParaRPr>
          </a:p>
        </p:txBody>
      </p:sp>
    </p:spTree>
    <p:extLst>
      <p:ext uri="{BB962C8B-B14F-4D97-AF65-F5344CB8AC3E}">
        <p14:creationId xmlns:p14="http://schemas.microsoft.com/office/powerpoint/2010/main" val="3078474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advTm="8000">
        <p159:morph option="byObject"/>
      </p:transition>
    </mc:Choice>
    <mc:Fallback xmlns="">
      <p:transition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F755AE-0422-4035-AFBF-F5FA6D6959B2}"/>
              </a:ext>
            </a:extLst>
          </p:cNvPr>
          <p:cNvSpPr>
            <a:spLocks noGrp="1"/>
          </p:cNvSpPr>
          <p:nvPr>
            <p:ph sz="half" idx="1"/>
          </p:nvPr>
        </p:nvSpPr>
        <p:spPr/>
        <p:txBody>
          <a:bodyPr/>
          <a:lstStyle/>
          <a:p>
            <a:r>
              <a:rPr lang="en-US" dirty="0"/>
              <a:t>PyTorch </a:t>
            </a:r>
            <a:r>
              <a:rPr lang="zh-CN" altLang="en-US" dirty="0"/>
              <a:t>同样包含 点对点通信 和 集中式通信</a:t>
            </a:r>
            <a:endParaRPr lang="en-US" dirty="0"/>
          </a:p>
        </p:txBody>
      </p:sp>
      <p:pic>
        <p:nvPicPr>
          <p:cNvPr id="9219" name="Picture 3" descr="Image result for pytorch logo">
            <a:extLst>
              <a:ext uri="{FF2B5EF4-FFF2-40B4-BE49-F238E27FC236}">
                <a16:creationId xmlns:a16="http://schemas.microsoft.com/office/drawing/2014/main" id="{221493C2-78F5-43D8-BCC2-2B24531E01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4725" y="663255"/>
            <a:ext cx="2535402" cy="504056"/>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a:extLst>
              <a:ext uri="{FF2B5EF4-FFF2-40B4-BE49-F238E27FC236}">
                <a16:creationId xmlns:a16="http://schemas.microsoft.com/office/drawing/2014/main" id="{D75415E4-9122-9046-BF88-09FF9EE5FE73}"/>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a:t>
            </a:r>
            <a:r>
              <a:rPr lang="zh-CN" altLang="en-US" dirty="0"/>
              <a:t>）</a:t>
            </a:r>
          </a:p>
        </p:txBody>
      </p:sp>
    </p:spTree>
    <p:extLst>
      <p:ext uri="{BB962C8B-B14F-4D97-AF65-F5344CB8AC3E}">
        <p14:creationId xmlns:p14="http://schemas.microsoft.com/office/powerpoint/2010/main" val="362861141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F755AE-0422-4035-AFBF-F5FA6D6959B2}"/>
              </a:ext>
            </a:extLst>
          </p:cNvPr>
          <p:cNvSpPr>
            <a:spLocks noGrp="1"/>
          </p:cNvSpPr>
          <p:nvPr>
            <p:ph sz="half" idx="1"/>
          </p:nvPr>
        </p:nvSpPr>
        <p:spPr/>
        <p:txBody>
          <a:bodyPr/>
          <a:lstStyle/>
          <a:p>
            <a:r>
              <a:rPr lang="en-US" dirty="0"/>
              <a:t>PyTorch </a:t>
            </a:r>
            <a:r>
              <a:rPr lang="zh-CN" altLang="en-US" dirty="0"/>
              <a:t>同样包含 点对点通信 和 集合式通信</a:t>
            </a:r>
            <a:endParaRPr lang="en-US" altLang="zh-CN" dirty="0"/>
          </a:p>
          <a:p>
            <a:endParaRPr lang="en-US" dirty="0"/>
          </a:p>
        </p:txBody>
      </p:sp>
      <p:pic>
        <p:nvPicPr>
          <p:cNvPr id="6" name="Picture 3" descr="Image result for pytorch logo">
            <a:extLst>
              <a:ext uri="{FF2B5EF4-FFF2-40B4-BE49-F238E27FC236}">
                <a16:creationId xmlns:a16="http://schemas.microsoft.com/office/drawing/2014/main" id="{1ED38FC5-2539-F241-A8FC-4C8C1CA6E5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4725" y="663255"/>
            <a:ext cx="2535402" cy="504056"/>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a:extLst>
              <a:ext uri="{FF2B5EF4-FFF2-40B4-BE49-F238E27FC236}">
                <a16:creationId xmlns:a16="http://schemas.microsoft.com/office/drawing/2014/main" id="{F85DDE08-6AEC-C647-B3F9-6B5705728C27}"/>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a:t>
            </a:r>
            <a:r>
              <a:rPr lang="zh-CN" altLang="en-US" dirty="0"/>
              <a:t>）</a:t>
            </a:r>
          </a:p>
        </p:txBody>
      </p:sp>
      <p:pic>
        <p:nvPicPr>
          <p:cNvPr id="11" name="图片 10">
            <a:extLst>
              <a:ext uri="{FF2B5EF4-FFF2-40B4-BE49-F238E27FC236}">
                <a16:creationId xmlns:a16="http://schemas.microsoft.com/office/drawing/2014/main" id="{0AFD57F9-9828-5641-B987-2336AAC4B000}"/>
              </a:ext>
            </a:extLst>
          </p:cNvPr>
          <p:cNvPicPr>
            <a:picLocks noChangeAspect="1"/>
          </p:cNvPicPr>
          <p:nvPr/>
        </p:nvPicPr>
        <p:blipFill>
          <a:blip r:embed="rId3"/>
          <a:stretch>
            <a:fillRect/>
          </a:stretch>
        </p:blipFill>
        <p:spPr>
          <a:xfrm>
            <a:off x="3795241" y="2852936"/>
            <a:ext cx="4606280" cy="2197768"/>
          </a:xfrm>
          <a:prstGeom prst="rect">
            <a:avLst/>
          </a:prstGeom>
        </p:spPr>
      </p:pic>
    </p:spTree>
    <p:extLst>
      <p:ext uri="{BB962C8B-B14F-4D97-AF65-F5344CB8AC3E}">
        <p14:creationId xmlns:p14="http://schemas.microsoft.com/office/powerpoint/2010/main" val="49627670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3A4CEE-B013-4EF3-978A-4B953DD5EC84}"/>
              </a:ext>
            </a:extLst>
          </p:cNvPr>
          <p:cNvSpPr/>
          <p:nvPr/>
        </p:nvSpPr>
        <p:spPr>
          <a:xfrm>
            <a:off x="588772" y="6411405"/>
            <a:ext cx="5607754" cy="369332"/>
          </a:xfrm>
          <a:prstGeom prst="rect">
            <a:avLst/>
          </a:prstGeom>
        </p:spPr>
        <p:txBody>
          <a:bodyPr wrap="none">
            <a:spAutoFit/>
          </a:bodyPr>
          <a:lstStyle/>
          <a:p>
            <a:r>
              <a:rPr lang="en-US" dirty="0"/>
              <a:t>https://pytorch.org/tutorials/intermediate/dist_tuto.html</a:t>
            </a:r>
          </a:p>
        </p:txBody>
      </p:sp>
      <p:pic>
        <p:nvPicPr>
          <p:cNvPr id="7" name="Picture 3" descr="Image result for pytorch logo">
            <a:extLst>
              <a:ext uri="{FF2B5EF4-FFF2-40B4-BE49-F238E27FC236}">
                <a16:creationId xmlns:a16="http://schemas.microsoft.com/office/drawing/2014/main" id="{9E6BDE4B-4E26-D844-BBAB-B70BAAF4D2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4725" y="663255"/>
            <a:ext cx="2535402" cy="504056"/>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a:extLst>
              <a:ext uri="{FF2B5EF4-FFF2-40B4-BE49-F238E27FC236}">
                <a16:creationId xmlns:a16="http://schemas.microsoft.com/office/drawing/2014/main" id="{E6B9852E-2117-C44B-9134-E207FF417E2B}"/>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a:t>
            </a:r>
            <a:r>
              <a:rPr lang="zh-CN" altLang="en-US" dirty="0"/>
              <a:t>）</a:t>
            </a:r>
          </a:p>
        </p:txBody>
      </p:sp>
      <p:pic>
        <p:nvPicPr>
          <p:cNvPr id="13" name="Picture 3">
            <a:extLst>
              <a:ext uri="{FF2B5EF4-FFF2-40B4-BE49-F238E27FC236}">
                <a16:creationId xmlns:a16="http://schemas.microsoft.com/office/drawing/2014/main" id="{BEDDEFCA-46E8-0545-9009-3988BF29C7AD}"/>
              </a:ext>
            </a:extLst>
          </p:cNvPr>
          <p:cNvPicPr>
            <a:picLocks noChangeAspect="1"/>
          </p:cNvPicPr>
          <p:nvPr/>
        </p:nvPicPr>
        <p:blipFill>
          <a:blip r:embed="rId3"/>
          <a:stretch>
            <a:fillRect/>
          </a:stretch>
        </p:blipFill>
        <p:spPr>
          <a:xfrm>
            <a:off x="6105372" y="1700808"/>
            <a:ext cx="5016758" cy="3016405"/>
          </a:xfrm>
          <a:prstGeom prst="rect">
            <a:avLst/>
          </a:prstGeom>
        </p:spPr>
      </p:pic>
      <p:sp>
        <p:nvSpPr>
          <p:cNvPr id="14" name="Text Placeholder 2">
            <a:extLst>
              <a:ext uri="{FF2B5EF4-FFF2-40B4-BE49-F238E27FC236}">
                <a16:creationId xmlns:a16="http://schemas.microsoft.com/office/drawing/2014/main" id="{6B817703-CDA6-E342-A55E-831E46FDFCF1}"/>
              </a:ext>
            </a:extLst>
          </p:cNvPr>
          <p:cNvSpPr txBox="1">
            <a:spLocks/>
          </p:cNvSpPr>
          <p:nvPr/>
        </p:nvSpPr>
        <p:spPr>
          <a:xfrm>
            <a:off x="586390" y="1794410"/>
            <a:ext cx="11018520" cy="2858726"/>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kern="0" dirty="0">
                <a:solidFill>
                  <a:srgbClr val="59595A"/>
                </a:solidFill>
              </a:rPr>
              <a:t>PyTorch </a:t>
            </a:r>
            <a:r>
              <a:rPr lang="zh-CN" altLang="en-US" kern="0" dirty="0">
                <a:solidFill>
                  <a:srgbClr val="59595A"/>
                </a:solidFill>
              </a:rPr>
              <a:t>点对点通信（同步）</a:t>
            </a:r>
            <a:endParaRPr lang="en-US" altLang="zh-CN" kern="0" dirty="0">
              <a:solidFill>
                <a:srgbClr val="59595A"/>
              </a:solidFill>
            </a:endParaRPr>
          </a:p>
          <a:p>
            <a:pPr marL="0" indent="0">
              <a:buNone/>
            </a:pPr>
            <a:endParaRPr lang="en-US" altLang="zh-CN" kern="0" dirty="0">
              <a:solidFill>
                <a:srgbClr val="59595A"/>
              </a:solidFill>
            </a:endParaRPr>
          </a:p>
          <a:p>
            <a:pPr marL="0" indent="0">
              <a:buNone/>
            </a:pPr>
            <a:r>
              <a:rPr lang="zh-CN" altLang="en-US" kern="0" dirty="0">
                <a:solidFill>
                  <a:srgbClr val="59595A"/>
                </a:solidFill>
              </a:rPr>
              <a:t>可以实现用户指定的同步</a:t>
            </a:r>
            <a:r>
              <a:rPr lang="en-US" altLang="zh-CN" kern="0" dirty="0">
                <a:solidFill>
                  <a:srgbClr val="59595A"/>
                </a:solidFill>
              </a:rPr>
              <a:t>send/</a:t>
            </a:r>
            <a:r>
              <a:rPr lang="en-US" altLang="zh-CN" kern="0" dirty="0" err="1">
                <a:solidFill>
                  <a:srgbClr val="59595A"/>
                </a:solidFill>
              </a:rPr>
              <a:t>recv</a:t>
            </a:r>
            <a:endParaRPr lang="en-US" altLang="zh-CN" kern="0" dirty="0">
              <a:solidFill>
                <a:srgbClr val="59595A"/>
              </a:solidFill>
            </a:endParaRPr>
          </a:p>
          <a:p>
            <a:pPr marL="0" indent="0">
              <a:buNone/>
            </a:pPr>
            <a:endParaRPr lang="en-US" altLang="zh-CN" kern="0" dirty="0">
              <a:solidFill>
                <a:srgbClr val="59595A"/>
              </a:solidFill>
            </a:endParaRPr>
          </a:p>
          <a:p>
            <a:pPr marL="0" indent="0">
              <a:buNone/>
            </a:pPr>
            <a:r>
              <a:rPr lang="zh-CN" altLang="en-US" kern="0" dirty="0">
                <a:solidFill>
                  <a:srgbClr val="59595A"/>
                </a:solidFill>
              </a:rPr>
              <a:t>例如：</a:t>
            </a:r>
            <a:r>
              <a:rPr lang="en-US" altLang="zh-CN" kern="0" dirty="0">
                <a:solidFill>
                  <a:srgbClr val="59595A"/>
                </a:solidFill>
              </a:rPr>
              <a:t>rank 0 send -&gt; rank 1 </a:t>
            </a:r>
            <a:r>
              <a:rPr lang="en-US" altLang="zh-CN" kern="0" dirty="0" err="1">
                <a:solidFill>
                  <a:srgbClr val="59595A"/>
                </a:solidFill>
              </a:rPr>
              <a:t>recv</a:t>
            </a:r>
            <a:endParaRPr lang="en-US" kern="0" dirty="0">
              <a:solidFill>
                <a:srgbClr val="59595A"/>
              </a:solidFill>
            </a:endParaRPr>
          </a:p>
        </p:txBody>
      </p:sp>
    </p:spTree>
    <p:extLst>
      <p:ext uri="{BB962C8B-B14F-4D97-AF65-F5344CB8AC3E}">
        <p14:creationId xmlns:p14="http://schemas.microsoft.com/office/powerpoint/2010/main" val="316473895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Image result for pytorch logo">
            <a:extLst>
              <a:ext uri="{FF2B5EF4-FFF2-40B4-BE49-F238E27FC236}">
                <a16:creationId xmlns:a16="http://schemas.microsoft.com/office/drawing/2014/main" id="{7143BC0A-5B8E-2C41-B5E9-77CC7053F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4725" y="663255"/>
            <a:ext cx="2535402" cy="504056"/>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a:extLst>
              <a:ext uri="{FF2B5EF4-FFF2-40B4-BE49-F238E27FC236}">
                <a16:creationId xmlns:a16="http://schemas.microsoft.com/office/drawing/2014/main" id="{48C4D32B-D8A5-C145-93DE-C87B2DFB41DB}"/>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a:t>
            </a:r>
            <a:r>
              <a:rPr lang="zh-CN" altLang="en-US" dirty="0"/>
              <a:t>）</a:t>
            </a:r>
          </a:p>
        </p:txBody>
      </p:sp>
      <p:sp>
        <p:nvSpPr>
          <p:cNvPr id="11" name="Text Placeholder 2">
            <a:extLst>
              <a:ext uri="{FF2B5EF4-FFF2-40B4-BE49-F238E27FC236}">
                <a16:creationId xmlns:a16="http://schemas.microsoft.com/office/drawing/2014/main" id="{7F5FD1A3-4A81-A742-A928-EDD739E538B3}"/>
              </a:ext>
            </a:extLst>
          </p:cNvPr>
          <p:cNvSpPr txBox="1">
            <a:spLocks/>
          </p:cNvSpPr>
          <p:nvPr/>
        </p:nvSpPr>
        <p:spPr>
          <a:xfrm>
            <a:off x="586390" y="1722402"/>
            <a:ext cx="11018520" cy="2786718"/>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kern="0" dirty="0">
                <a:solidFill>
                  <a:srgbClr val="59595A"/>
                </a:solidFill>
              </a:rPr>
              <a:t>PyTorch </a:t>
            </a:r>
            <a:r>
              <a:rPr lang="zh-CN" altLang="en-US" kern="0" dirty="0">
                <a:solidFill>
                  <a:srgbClr val="59595A"/>
                </a:solidFill>
              </a:rPr>
              <a:t>点对点通信 （异步）</a:t>
            </a:r>
            <a:endParaRPr lang="en-US" altLang="zh-CN" kern="0" dirty="0">
              <a:solidFill>
                <a:srgbClr val="59595A"/>
              </a:solidFill>
            </a:endParaRPr>
          </a:p>
          <a:p>
            <a:pPr marL="0" indent="0">
              <a:buNone/>
            </a:pPr>
            <a:endParaRPr lang="en-US" altLang="zh-CN" kern="0" dirty="0">
              <a:solidFill>
                <a:srgbClr val="59595A"/>
              </a:solidFill>
            </a:endParaRPr>
          </a:p>
          <a:p>
            <a:pPr marL="0" indent="0">
              <a:buNone/>
            </a:pPr>
            <a:r>
              <a:rPr lang="zh-CN" altLang="en-US" kern="0" dirty="0">
                <a:solidFill>
                  <a:srgbClr val="59595A"/>
                </a:solidFill>
              </a:rPr>
              <a:t>可以实现用户指定的异步</a:t>
            </a:r>
            <a:r>
              <a:rPr lang="en-US" altLang="zh-CN" kern="0" dirty="0">
                <a:solidFill>
                  <a:srgbClr val="59595A"/>
                </a:solidFill>
              </a:rPr>
              <a:t>send/</a:t>
            </a:r>
            <a:r>
              <a:rPr lang="en-US" altLang="zh-CN" kern="0" dirty="0" err="1">
                <a:solidFill>
                  <a:srgbClr val="59595A"/>
                </a:solidFill>
              </a:rPr>
              <a:t>recv</a:t>
            </a:r>
            <a:endParaRPr lang="en-US" altLang="zh-CN" kern="0" dirty="0">
              <a:solidFill>
                <a:srgbClr val="59595A"/>
              </a:solidFill>
            </a:endParaRPr>
          </a:p>
          <a:p>
            <a:pPr marL="0" indent="0">
              <a:buNone/>
            </a:pPr>
            <a:endParaRPr lang="en-US" altLang="zh-CN" kern="0" dirty="0">
              <a:solidFill>
                <a:srgbClr val="59595A"/>
              </a:solidFill>
            </a:endParaRPr>
          </a:p>
          <a:p>
            <a:pPr marL="0" indent="0">
              <a:buNone/>
            </a:pPr>
            <a:r>
              <a:rPr lang="zh-CN" altLang="en-US" kern="0" dirty="0">
                <a:solidFill>
                  <a:srgbClr val="59595A"/>
                </a:solidFill>
              </a:rPr>
              <a:t>例如：</a:t>
            </a:r>
            <a:r>
              <a:rPr lang="en-US" altLang="zh-CN" kern="0" dirty="0">
                <a:solidFill>
                  <a:srgbClr val="59595A"/>
                </a:solidFill>
              </a:rPr>
              <a:t>rank 0 send -&gt; rank 1 </a:t>
            </a:r>
            <a:r>
              <a:rPr lang="en-US" altLang="zh-CN" kern="0" dirty="0" err="1">
                <a:solidFill>
                  <a:srgbClr val="59595A"/>
                </a:solidFill>
              </a:rPr>
              <a:t>recv</a:t>
            </a:r>
            <a:endParaRPr lang="en-US" kern="0" dirty="0">
              <a:solidFill>
                <a:srgbClr val="59595A"/>
              </a:solidFill>
            </a:endParaRPr>
          </a:p>
        </p:txBody>
      </p:sp>
      <p:pic>
        <p:nvPicPr>
          <p:cNvPr id="12" name="Picture 1">
            <a:extLst>
              <a:ext uri="{FF2B5EF4-FFF2-40B4-BE49-F238E27FC236}">
                <a16:creationId xmlns:a16="http://schemas.microsoft.com/office/drawing/2014/main" id="{8B082AC3-89CE-8D4F-96D7-0837BAB87410}"/>
              </a:ext>
            </a:extLst>
          </p:cNvPr>
          <p:cNvPicPr>
            <a:picLocks noChangeAspect="1"/>
          </p:cNvPicPr>
          <p:nvPr/>
        </p:nvPicPr>
        <p:blipFill>
          <a:blip r:embed="rId3"/>
          <a:stretch>
            <a:fillRect/>
          </a:stretch>
        </p:blipFill>
        <p:spPr>
          <a:xfrm>
            <a:off x="5954365" y="1689405"/>
            <a:ext cx="5150784" cy="3713637"/>
          </a:xfrm>
          <a:prstGeom prst="rect">
            <a:avLst/>
          </a:prstGeom>
        </p:spPr>
      </p:pic>
    </p:spTree>
    <p:extLst>
      <p:ext uri="{BB962C8B-B14F-4D97-AF65-F5344CB8AC3E}">
        <p14:creationId xmlns:p14="http://schemas.microsoft.com/office/powerpoint/2010/main" val="237961491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F755AE-0422-4035-AFBF-F5FA6D6959B2}"/>
              </a:ext>
            </a:extLst>
          </p:cNvPr>
          <p:cNvSpPr>
            <a:spLocks noGrp="1"/>
          </p:cNvSpPr>
          <p:nvPr>
            <p:ph sz="half" idx="1"/>
          </p:nvPr>
        </p:nvSpPr>
        <p:spPr/>
        <p:txBody>
          <a:bodyPr/>
          <a:lstStyle/>
          <a:p>
            <a:r>
              <a:rPr lang="en-US" altLang="zh-CN" dirty="0"/>
              <a:t>PyTorch </a:t>
            </a:r>
            <a:r>
              <a:rPr lang="zh-CN" altLang="en-US" dirty="0"/>
              <a:t>集合式通信</a:t>
            </a:r>
            <a:endParaRPr lang="en-US" altLang="zh-CN" dirty="0"/>
          </a:p>
        </p:txBody>
      </p:sp>
      <p:pic>
        <p:nvPicPr>
          <p:cNvPr id="8" name="Picture 3" descr="Image result for pytorch logo">
            <a:extLst>
              <a:ext uri="{FF2B5EF4-FFF2-40B4-BE49-F238E27FC236}">
                <a16:creationId xmlns:a16="http://schemas.microsoft.com/office/drawing/2014/main" id="{39335756-046B-3643-BB2B-A30FB2CE46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4725" y="663255"/>
            <a:ext cx="2535402" cy="504056"/>
          </a:xfrm>
          <a:prstGeom prst="rect">
            <a:avLst/>
          </a:prstGeom>
          <a:noFill/>
          <a:extLst>
            <a:ext uri="{909E8E84-426E-40DD-AFC4-6F175D3DCCD1}">
              <a14:hiddenFill xmlns:a14="http://schemas.microsoft.com/office/drawing/2010/main">
                <a:solidFill>
                  <a:srgbClr val="FFFFFF"/>
                </a:solidFill>
              </a14:hiddenFill>
            </a:ext>
          </a:extLst>
        </p:spPr>
      </p:pic>
      <p:sp>
        <p:nvSpPr>
          <p:cNvPr id="9" name="标题 1">
            <a:extLst>
              <a:ext uri="{FF2B5EF4-FFF2-40B4-BE49-F238E27FC236}">
                <a16:creationId xmlns:a16="http://schemas.microsoft.com/office/drawing/2014/main" id="{7AC0F8C2-A2B2-9B4C-902E-D48E3E3A1FF4}"/>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a:t>
            </a:r>
            <a:r>
              <a:rPr lang="zh-CN" altLang="en-US" dirty="0"/>
              <a:t>）</a:t>
            </a:r>
          </a:p>
        </p:txBody>
      </p:sp>
      <p:pic>
        <p:nvPicPr>
          <p:cNvPr id="10" name="图片 9">
            <a:extLst>
              <a:ext uri="{FF2B5EF4-FFF2-40B4-BE49-F238E27FC236}">
                <a16:creationId xmlns:a16="http://schemas.microsoft.com/office/drawing/2014/main" id="{D5A86D14-42C8-BC47-A44A-F3DD01FF71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0533" y="2285022"/>
            <a:ext cx="3158080" cy="945013"/>
          </a:xfrm>
          <a:prstGeom prst="rect">
            <a:avLst/>
          </a:prstGeom>
        </p:spPr>
      </p:pic>
      <p:pic>
        <p:nvPicPr>
          <p:cNvPr id="11" name="图片 10">
            <a:extLst>
              <a:ext uri="{FF2B5EF4-FFF2-40B4-BE49-F238E27FC236}">
                <a16:creationId xmlns:a16="http://schemas.microsoft.com/office/drawing/2014/main" id="{856AF879-0402-CC44-92C0-B17C2B4B80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9646" y="2285022"/>
            <a:ext cx="3037543" cy="945013"/>
          </a:xfrm>
          <a:prstGeom prst="rect">
            <a:avLst/>
          </a:prstGeom>
        </p:spPr>
      </p:pic>
      <p:pic>
        <p:nvPicPr>
          <p:cNvPr id="12" name="图片 11">
            <a:extLst>
              <a:ext uri="{FF2B5EF4-FFF2-40B4-BE49-F238E27FC236}">
                <a16:creationId xmlns:a16="http://schemas.microsoft.com/office/drawing/2014/main" id="{0FE4F78D-5F2A-F84A-A970-1817D89D14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781" y="4263957"/>
            <a:ext cx="2887772" cy="1173430"/>
          </a:xfrm>
          <a:prstGeom prst="rect">
            <a:avLst/>
          </a:prstGeom>
        </p:spPr>
      </p:pic>
      <p:pic>
        <p:nvPicPr>
          <p:cNvPr id="13" name="图片 12">
            <a:extLst>
              <a:ext uri="{FF2B5EF4-FFF2-40B4-BE49-F238E27FC236}">
                <a16:creationId xmlns:a16="http://schemas.microsoft.com/office/drawing/2014/main" id="{0ECB88DE-2FB2-FC49-B95B-AD71706268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765" y="2368900"/>
            <a:ext cx="3312368" cy="916084"/>
          </a:xfrm>
          <a:prstGeom prst="rect">
            <a:avLst/>
          </a:prstGeom>
        </p:spPr>
      </p:pic>
      <p:pic>
        <p:nvPicPr>
          <p:cNvPr id="14" name="图片 13">
            <a:extLst>
              <a:ext uri="{FF2B5EF4-FFF2-40B4-BE49-F238E27FC236}">
                <a16:creationId xmlns:a16="http://schemas.microsoft.com/office/drawing/2014/main" id="{ACD266BD-B45F-914B-A967-22415DFB8FEE}"/>
              </a:ext>
            </a:extLst>
          </p:cNvPr>
          <p:cNvPicPr>
            <a:picLocks noChangeAspect="1"/>
          </p:cNvPicPr>
          <p:nvPr/>
        </p:nvPicPr>
        <p:blipFill rotWithShape="1">
          <a:blip r:embed="rId7">
            <a:extLst>
              <a:ext uri="{28A0092B-C50C-407E-A947-70E740481C1C}">
                <a14:useLocalDpi xmlns:a14="http://schemas.microsoft.com/office/drawing/2010/main" val="0"/>
              </a:ext>
            </a:extLst>
          </a:blip>
          <a:srcRect r="13455"/>
          <a:stretch/>
        </p:blipFill>
        <p:spPr>
          <a:xfrm>
            <a:off x="4443100" y="4263957"/>
            <a:ext cx="3242247" cy="1181267"/>
          </a:xfrm>
          <a:prstGeom prst="rect">
            <a:avLst/>
          </a:prstGeom>
        </p:spPr>
      </p:pic>
      <p:pic>
        <p:nvPicPr>
          <p:cNvPr id="15" name="图片 14">
            <a:extLst>
              <a:ext uri="{FF2B5EF4-FFF2-40B4-BE49-F238E27FC236}">
                <a16:creationId xmlns:a16="http://schemas.microsoft.com/office/drawing/2014/main" id="{93BA30B4-723D-674E-9E2A-F05CECE7600B}"/>
              </a:ext>
            </a:extLst>
          </p:cNvPr>
          <p:cNvPicPr>
            <a:picLocks noChangeAspect="1"/>
          </p:cNvPicPr>
          <p:nvPr/>
        </p:nvPicPr>
        <p:blipFill rotWithShape="1">
          <a:blip r:embed="rId8">
            <a:extLst>
              <a:ext uri="{28A0092B-C50C-407E-A947-70E740481C1C}">
                <a14:useLocalDpi xmlns:a14="http://schemas.microsoft.com/office/drawing/2010/main" val="0"/>
              </a:ext>
            </a:extLst>
          </a:blip>
          <a:srcRect r="18068"/>
          <a:stretch/>
        </p:blipFill>
        <p:spPr>
          <a:xfrm>
            <a:off x="8334778" y="4263957"/>
            <a:ext cx="3164237" cy="1181267"/>
          </a:xfrm>
          <a:prstGeom prst="rect">
            <a:avLst/>
          </a:prstGeom>
        </p:spPr>
      </p:pic>
    </p:spTree>
    <p:extLst>
      <p:ext uri="{BB962C8B-B14F-4D97-AF65-F5344CB8AC3E}">
        <p14:creationId xmlns:p14="http://schemas.microsoft.com/office/powerpoint/2010/main" val="205293918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F755AE-0422-4035-AFBF-F5FA6D6959B2}"/>
              </a:ext>
            </a:extLst>
          </p:cNvPr>
          <p:cNvSpPr>
            <a:spLocks noGrp="1"/>
          </p:cNvSpPr>
          <p:nvPr>
            <p:ph sz="half" idx="1"/>
          </p:nvPr>
        </p:nvSpPr>
        <p:spPr/>
        <p:txBody>
          <a:bodyPr anchor="ctr"/>
          <a:lstStyle/>
          <a:p>
            <a:pPr marL="0" indent="0" eaLnBrk="1" hangingPunct="1">
              <a:buClr>
                <a:schemeClr val="accent2">
                  <a:lumMod val="90000"/>
                </a:schemeClr>
              </a:buClr>
              <a:buNone/>
            </a:pPr>
            <a:r>
              <a:rPr lang="en-US" altLang="zh-CN" dirty="0">
                <a:solidFill>
                  <a:srgbClr val="59595A"/>
                </a:solidFill>
              </a:rPr>
              <a:t>PyTorch </a:t>
            </a:r>
            <a:r>
              <a:rPr lang="zh-CN" altLang="en-US" dirty="0">
                <a:solidFill>
                  <a:srgbClr val="59595A"/>
                </a:solidFill>
              </a:rPr>
              <a:t>集中式通信</a:t>
            </a:r>
            <a:endParaRPr lang="en-US" altLang="zh-CN" dirty="0">
              <a:solidFill>
                <a:srgbClr val="59595A"/>
              </a:solidFill>
            </a:endParaRPr>
          </a:p>
          <a:p>
            <a:pPr marL="0" indent="0" eaLnBrk="1" hangingPunct="1">
              <a:buClr>
                <a:schemeClr val="accent2">
                  <a:lumMod val="90000"/>
                </a:schemeClr>
              </a:buClr>
              <a:buNone/>
            </a:pPr>
            <a:endParaRPr lang="en-US" altLang="zh-CN" dirty="0">
              <a:solidFill>
                <a:srgbClr val="59595A"/>
              </a:solidFill>
            </a:endParaRPr>
          </a:p>
          <a:p>
            <a:pPr marL="0" indent="0" eaLnBrk="1" hangingPunct="1">
              <a:buClr>
                <a:schemeClr val="accent2">
                  <a:lumMod val="90000"/>
                </a:schemeClr>
              </a:buClr>
              <a:buNone/>
            </a:pPr>
            <a:r>
              <a:rPr lang="zh-CN" altLang="en-US" dirty="0">
                <a:solidFill>
                  <a:srgbClr val="59595A"/>
                </a:solidFill>
              </a:rPr>
              <a:t>多对多</a:t>
            </a:r>
            <a:r>
              <a:rPr lang="en-US" altLang="zh-CN" dirty="0">
                <a:solidFill>
                  <a:srgbClr val="59595A"/>
                </a:solidFill>
              </a:rPr>
              <a:t>: All-Reduce</a:t>
            </a:r>
          </a:p>
        </p:txBody>
      </p:sp>
      <p:pic>
        <p:nvPicPr>
          <p:cNvPr id="6" name="Picture 5">
            <a:extLst>
              <a:ext uri="{FF2B5EF4-FFF2-40B4-BE49-F238E27FC236}">
                <a16:creationId xmlns:a16="http://schemas.microsoft.com/office/drawing/2014/main" id="{5758810C-F992-4B6F-B8F1-EC3A0899692E}"/>
              </a:ext>
            </a:extLst>
          </p:cNvPr>
          <p:cNvPicPr>
            <a:picLocks noChangeAspect="1"/>
          </p:cNvPicPr>
          <p:nvPr/>
        </p:nvPicPr>
        <p:blipFill>
          <a:blip r:embed="rId2"/>
          <a:stretch>
            <a:fillRect/>
          </a:stretch>
        </p:blipFill>
        <p:spPr>
          <a:xfrm>
            <a:off x="5090269" y="2713680"/>
            <a:ext cx="5994708" cy="2006703"/>
          </a:xfrm>
          <a:prstGeom prst="rect">
            <a:avLst/>
          </a:prstGeom>
        </p:spPr>
      </p:pic>
      <p:pic>
        <p:nvPicPr>
          <p:cNvPr id="8" name="Picture 3" descr="Image result for pytorch logo">
            <a:extLst>
              <a:ext uri="{FF2B5EF4-FFF2-40B4-BE49-F238E27FC236}">
                <a16:creationId xmlns:a16="http://schemas.microsoft.com/office/drawing/2014/main" id="{39335756-046B-3643-BB2B-A30FB2CE4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4725" y="663255"/>
            <a:ext cx="2535402" cy="504056"/>
          </a:xfrm>
          <a:prstGeom prst="rect">
            <a:avLst/>
          </a:prstGeom>
          <a:noFill/>
          <a:extLst>
            <a:ext uri="{909E8E84-426E-40DD-AFC4-6F175D3DCCD1}">
              <a14:hiddenFill xmlns:a14="http://schemas.microsoft.com/office/drawing/2010/main">
                <a:solidFill>
                  <a:srgbClr val="FFFFFF"/>
                </a:solidFill>
              </a14:hiddenFill>
            </a:ext>
          </a:extLst>
        </p:spPr>
      </p:pic>
      <p:sp>
        <p:nvSpPr>
          <p:cNvPr id="9" name="标题 1">
            <a:extLst>
              <a:ext uri="{FF2B5EF4-FFF2-40B4-BE49-F238E27FC236}">
                <a16:creationId xmlns:a16="http://schemas.microsoft.com/office/drawing/2014/main" id="{7AC0F8C2-A2B2-9B4C-902E-D48E3E3A1FF4}"/>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a:t>
            </a:r>
            <a:r>
              <a:rPr lang="zh-CN" altLang="en-US" dirty="0"/>
              <a:t>）</a:t>
            </a:r>
          </a:p>
        </p:txBody>
      </p:sp>
    </p:spTree>
    <p:extLst>
      <p:ext uri="{BB962C8B-B14F-4D97-AF65-F5344CB8AC3E}">
        <p14:creationId xmlns:p14="http://schemas.microsoft.com/office/powerpoint/2010/main" val="224638469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F755AE-0422-4035-AFBF-F5FA6D6959B2}"/>
              </a:ext>
            </a:extLst>
          </p:cNvPr>
          <p:cNvSpPr>
            <a:spLocks noGrp="1"/>
          </p:cNvSpPr>
          <p:nvPr>
            <p:ph sz="half" idx="1"/>
          </p:nvPr>
        </p:nvSpPr>
        <p:spPr>
          <a:xfrm>
            <a:off x="625773" y="1412776"/>
            <a:ext cx="10963473" cy="589190"/>
          </a:xfrm>
        </p:spPr>
        <p:txBody>
          <a:bodyPr/>
          <a:lstStyle/>
          <a:p>
            <a:r>
              <a:rPr lang="zh-CN" altLang="en-US" dirty="0"/>
              <a:t>示例：分布式</a:t>
            </a:r>
            <a:r>
              <a:rPr lang="en-US" altLang="zh-CN" dirty="0"/>
              <a:t>MNIST</a:t>
            </a:r>
            <a:endParaRPr lang="en-US" dirty="0"/>
          </a:p>
        </p:txBody>
      </p:sp>
      <p:pic>
        <p:nvPicPr>
          <p:cNvPr id="5" name="Picture 4">
            <a:extLst>
              <a:ext uri="{FF2B5EF4-FFF2-40B4-BE49-F238E27FC236}">
                <a16:creationId xmlns:a16="http://schemas.microsoft.com/office/drawing/2014/main" id="{51F2787F-61AA-4F80-ABA7-CB65D4E5FDFE}"/>
              </a:ext>
            </a:extLst>
          </p:cNvPr>
          <p:cNvPicPr>
            <a:picLocks noChangeAspect="1"/>
          </p:cNvPicPr>
          <p:nvPr/>
        </p:nvPicPr>
        <p:blipFill>
          <a:blip r:embed="rId2"/>
          <a:stretch>
            <a:fillRect/>
          </a:stretch>
        </p:blipFill>
        <p:spPr>
          <a:xfrm>
            <a:off x="6298286" y="1464300"/>
            <a:ext cx="5328592" cy="4628996"/>
          </a:xfrm>
          <a:prstGeom prst="rect">
            <a:avLst/>
          </a:prstGeom>
        </p:spPr>
      </p:pic>
      <p:sp>
        <p:nvSpPr>
          <p:cNvPr id="2" name="Rectangle 1">
            <a:extLst>
              <a:ext uri="{FF2B5EF4-FFF2-40B4-BE49-F238E27FC236}">
                <a16:creationId xmlns:a16="http://schemas.microsoft.com/office/drawing/2014/main" id="{77FBA882-3907-4C65-B1AD-015FEE291BEE}"/>
              </a:ext>
            </a:extLst>
          </p:cNvPr>
          <p:cNvSpPr/>
          <p:nvPr/>
        </p:nvSpPr>
        <p:spPr bwMode="auto">
          <a:xfrm>
            <a:off x="7378406" y="5085184"/>
            <a:ext cx="2211185" cy="271983"/>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9B02123E-4FCE-4088-8123-11AF46072895}"/>
              </a:ext>
            </a:extLst>
          </p:cNvPr>
          <p:cNvGrpSpPr/>
          <p:nvPr/>
        </p:nvGrpSpPr>
        <p:grpSpPr>
          <a:xfrm>
            <a:off x="553765" y="4293096"/>
            <a:ext cx="5603088" cy="1551589"/>
            <a:chOff x="281163" y="4361411"/>
            <a:chExt cx="5603088" cy="1551589"/>
          </a:xfrm>
        </p:grpSpPr>
        <p:sp>
          <p:nvSpPr>
            <p:cNvPr id="7" name="Speech Bubble: Rectangle 6">
              <a:extLst>
                <a:ext uri="{FF2B5EF4-FFF2-40B4-BE49-F238E27FC236}">
                  <a16:creationId xmlns:a16="http://schemas.microsoft.com/office/drawing/2014/main" id="{1ADE28BB-3946-4573-ADB5-E02242CF9032}"/>
                </a:ext>
              </a:extLst>
            </p:cNvPr>
            <p:cNvSpPr/>
            <p:nvPr/>
          </p:nvSpPr>
          <p:spPr bwMode="auto">
            <a:xfrm>
              <a:off x="281163" y="4361411"/>
              <a:ext cx="5603088" cy="1551589"/>
            </a:xfrm>
            <a:prstGeom prst="wedgeRectCallout">
              <a:avLst>
                <a:gd name="adj1" fmla="val 65869"/>
                <a:gd name="adj2" fmla="val 9061"/>
              </a:avLst>
            </a:prstGeom>
            <a:noFill/>
            <a:ln w="1905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p:spPr>
          <p:style>
            <a:lnRef idx="0">
              <a:scrgbClr r="0" g="0" b="0"/>
            </a:lnRef>
            <a:fillRef idx="0">
              <a:scrgbClr r="0" g="0" b="0"/>
            </a:fillRef>
            <a:effectRef idx="0">
              <a:scrgbClr r="0" g="0" b="0"/>
            </a:effectRef>
            <a:fontRef idx="minor">
              <a:schemeClr val="accent4"/>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F89B7467-5A23-49A9-9196-FFB2525155CA}"/>
                </a:ext>
              </a:extLst>
            </p:cNvPr>
            <p:cNvPicPr>
              <a:picLocks noChangeAspect="1"/>
            </p:cNvPicPr>
            <p:nvPr/>
          </p:nvPicPr>
          <p:blipFill>
            <a:blip r:embed="rId3"/>
            <a:stretch>
              <a:fillRect/>
            </a:stretch>
          </p:blipFill>
          <p:spPr>
            <a:xfrm>
              <a:off x="313970" y="4415725"/>
              <a:ext cx="5548472" cy="1459503"/>
            </a:xfrm>
            <a:prstGeom prst="rect">
              <a:avLst/>
            </a:prstGeom>
          </p:spPr>
        </p:pic>
      </p:grpSp>
      <p:pic>
        <p:nvPicPr>
          <p:cNvPr id="10" name="Picture 3" descr="Image result for pytorch logo">
            <a:extLst>
              <a:ext uri="{FF2B5EF4-FFF2-40B4-BE49-F238E27FC236}">
                <a16:creationId xmlns:a16="http://schemas.microsoft.com/office/drawing/2014/main" id="{FF1F7695-A8ED-8541-A3FF-26955808AB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4725" y="663255"/>
            <a:ext cx="2535402" cy="504056"/>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1">
            <a:extLst>
              <a:ext uri="{FF2B5EF4-FFF2-40B4-BE49-F238E27FC236}">
                <a16:creationId xmlns:a16="http://schemas.microsoft.com/office/drawing/2014/main" id="{EBBE1EE2-1ED9-DD48-BA5C-43193F011D0E}"/>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a:t>
            </a:r>
            <a:r>
              <a:rPr lang="zh-CN" altLang="en-US" dirty="0"/>
              <a:t>）</a:t>
            </a:r>
          </a:p>
        </p:txBody>
      </p:sp>
    </p:spTree>
    <p:extLst>
      <p:ext uri="{BB962C8B-B14F-4D97-AF65-F5344CB8AC3E}">
        <p14:creationId xmlns:p14="http://schemas.microsoft.com/office/powerpoint/2010/main" val="393682370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EBBE1EE2-1ED9-DD48-BA5C-43193F011D0E}"/>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III</a:t>
            </a:r>
            <a:r>
              <a:rPr lang="zh-CN" altLang="en-US" dirty="0"/>
              <a:t>）</a:t>
            </a:r>
          </a:p>
        </p:txBody>
      </p:sp>
      <p:pic>
        <p:nvPicPr>
          <p:cNvPr id="9" name="图片 8">
            <a:extLst>
              <a:ext uri="{FF2B5EF4-FFF2-40B4-BE49-F238E27FC236}">
                <a16:creationId xmlns:a16="http://schemas.microsoft.com/office/drawing/2014/main" id="{D315B286-BF6E-D642-B3E1-2CA35A9CA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9255" y="404664"/>
            <a:ext cx="1647623" cy="926788"/>
          </a:xfrm>
          <a:prstGeom prst="rect">
            <a:avLst/>
          </a:prstGeom>
        </p:spPr>
      </p:pic>
      <p:sp>
        <p:nvSpPr>
          <p:cNvPr id="13" name="内容占位符 12">
            <a:extLst>
              <a:ext uri="{FF2B5EF4-FFF2-40B4-BE49-F238E27FC236}">
                <a16:creationId xmlns:a16="http://schemas.microsoft.com/office/drawing/2014/main" id="{7A447C8F-CDB1-8A4A-A86F-89788221877B}"/>
              </a:ext>
            </a:extLst>
          </p:cNvPr>
          <p:cNvSpPr>
            <a:spLocks noGrp="1"/>
          </p:cNvSpPr>
          <p:nvPr>
            <p:ph sz="half" idx="1"/>
          </p:nvPr>
        </p:nvSpPr>
        <p:spPr>
          <a:xfrm>
            <a:off x="623636" y="1340767"/>
            <a:ext cx="6913492" cy="4860189"/>
          </a:xfrm>
        </p:spPr>
        <p:txBody>
          <a:bodyPr/>
          <a:lstStyle/>
          <a:p>
            <a:pPr marL="457200" indent="-457200">
              <a:lnSpc>
                <a:spcPct val="120000"/>
              </a:lnSpc>
              <a:buFont typeface="+mj-lt"/>
              <a:buAutoNum type="arabicPeriod"/>
            </a:pPr>
            <a:r>
              <a:rPr lang="zh-CN" altLang="en-US" dirty="0"/>
              <a:t>环境依赖</a:t>
            </a:r>
          </a:p>
          <a:p>
            <a:pPr lvl="1">
              <a:lnSpc>
                <a:spcPct val="120000"/>
              </a:lnSpc>
            </a:pPr>
            <a:r>
              <a:rPr lang="zh-CN" altLang="en-US" sz="1400" dirty="0"/>
              <a:t>并行训练前 </a:t>
            </a:r>
            <a:r>
              <a:rPr lang="en-US" altLang="zh-CN" sz="1400" dirty="0" err="1"/>
              <a:t>communication.init</a:t>
            </a:r>
            <a:r>
              <a:rPr lang="zh-CN" altLang="en-US" sz="1400" dirty="0"/>
              <a:t> 接口初始化通信资源，自动创建全局通信组</a:t>
            </a:r>
            <a:r>
              <a:rPr lang="en-US" altLang="zh-CN" sz="1400" dirty="0"/>
              <a:t>WORLD_COMM_GROUP</a:t>
            </a:r>
            <a:r>
              <a:rPr lang="zh-CN" altLang="en-US" sz="1400" dirty="0"/>
              <a:t>；</a:t>
            </a:r>
          </a:p>
          <a:p>
            <a:pPr marL="457200" indent="-457200">
              <a:lnSpc>
                <a:spcPct val="120000"/>
              </a:lnSpc>
              <a:buFont typeface="+mj-lt"/>
              <a:buAutoNum type="arabicPeriod"/>
            </a:pPr>
            <a:r>
              <a:rPr lang="zh-CN" altLang="en-US" dirty="0"/>
              <a:t>数据分发</a:t>
            </a:r>
          </a:p>
          <a:p>
            <a:pPr lvl="1">
              <a:lnSpc>
                <a:spcPct val="120000"/>
              </a:lnSpc>
            </a:pPr>
            <a:r>
              <a:rPr lang="en-US" altLang="zh-CN" sz="1400" dirty="0"/>
              <a:t>dataset</a:t>
            </a:r>
            <a:r>
              <a:rPr lang="zh-CN" altLang="en-US" sz="1400" dirty="0"/>
              <a:t>模块将数据集拆分为多份并循环采样的方式，采集</a:t>
            </a:r>
            <a:r>
              <a:rPr lang="en-US" altLang="zh-CN" sz="1400" dirty="0"/>
              <a:t>batch</a:t>
            </a:r>
            <a:r>
              <a:rPr lang="zh-CN" altLang="en-US" sz="1400" dirty="0"/>
              <a:t>大小的数据到各自的卡上；</a:t>
            </a:r>
          </a:p>
          <a:p>
            <a:pPr marL="457200" indent="-457200">
              <a:lnSpc>
                <a:spcPct val="120000"/>
              </a:lnSpc>
              <a:buFont typeface="+mj-lt"/>
              <a:buAutoNum type="arabicPeriod"/>
            </a:pPr>
            <a:r>
              <a:rPr lang="zh-CN" altLang="en-US" dirty="0"/>
              <a:t>网络构图</a:t>
            </a:r>
          </a:p>
          <a:p>
            <a:pPr lvl="1">
              <a:lnSpc>
                <a:spcPct val="120000"/>
              </a:lnSpc>
            </a:pPr>
            <a:r>
              <a:rPr lang="zh-CN" altLang="en-US" sz="1400" dirty="0"/>
              <a:t>数据并行网络的书写方式与单机网络没有差别，保持相同的网络结构。</a:t>
            </a:r>
            <a:r>
              <a:rPr lang="en-US" altLang="zh-CN" sz="1400" dirty="0"/>
              <a:t>DATA_PRALLEL</a:t>
            </a:r>
            <a:r>
              <a:rPr lang="zh-CN" altLang="en-US" sz="1400" dirty="0"/>
              <a:t>和</a:t>
            </a:r>
            <a:r>
              <a:rPr lang="en-US" altLang="zh-CN" sz="1400" dirty="0"/>
              <a:t>HYBRID_PARALLEL</a:t>
            </a:r>
            <a:r>
              <a:rPr lang="zh-CN" altLang="en-US" sz="1400" dirty="0"/>
              <a:t>模式下通过</a:t>
            </a:r>
            <a:r>
              <a:rPr lang="en-US" altLang="zh-CN" sz="1400" dirty="0"/>
              <a:t>broadcast</a:t>
            </a:r>
            <a:r>
              <a:rPr lang="zh-CN" altLang="en-US" sz="1400" dirty="0"/>
              <a:t>达到权重广播的目的；</a:t>
            </a:r>
            <a:endParaRPr lang="en-US" altLang="zh-CN" sz="1400" dirty="0"/>
          </a:p>
          <a:p>
            <a:pPr marL="457200" lvl="1" indent="-457200">
              <a:lnSpc>
                <a:spcPct val="120000"/>
              </a:lnSpc>
              <a:buFont typeface="+mj-lt"/>
              <a:buAutoNum type="arabicPeriod" startAt="4"/>
            </a:pPr>
            <a:r>
              <a:rPr lang="zh-CN" altLang="en-US" sz="2000" dirty="0"/>
              <a:t>梯度聚合</a:t>
            </a:r>
            <a:endParaRPr lang="en-US" altLang="zh-CN" sz="2000" dirty="0"/>
          </a:p>
          <a:p>
            <a:pPr lvl="1">
              <a:lnSpc>
                <a:spcPct val="120000"/>
              </a:lnSpc>
            </a:pPr>
            <a:r>
              <a:rPr lang="en-US" altLang="zh-CN" sz="1400" dirty="0"/>
              <a:t>MindSpore</a:t>
            </a:r>
            <a:r>
              <a:rPr lang="zh-CN" altLang="en-US" sz="1400" dirty="0"/>
              <a:t>设置了</a:t>
            </a:r>
            <a:r>
              <a:rPr lang="en-US" altLang="zh-CN" sz="1400" dirty="0"/>
              <a:t>mean</a:t>
            </a:r>
            <a:r>
              <a:rPr lang="zh-CN" altLang="en-US" sz="1400" dirty="0"/>
              <a:t>开关，可以选择是否要对求和后的梯度值进行求平均操作；</a:t>
            </a:r>
          </a:p>
          <a:p>
            <a:pPr marL="457200" lvl="1" indent="-457200">
              <a:lnSpc>
                <a:spcPct val="120000"/>
              </a:lnSpc>
              <a:buFont typeface="+mj-lt"/>
              <a:buAutoNum type="arabicPeriod" startAt="5"/>
            </a:pPr>
            <a:r>
              <a:rPr lang="zh-CN" altLang="en-US" sz="2000" dirty="0"/>
              <a:t>参数更新</a:t>
            </a:r>
            <a:endParaRPr lang="en-US" altLang="zh-CN" sz="2000" dirty="0"/>
          </a:p>
          <a:p>
            <a:pPr lvl="1">
              <a:lnSpc>
                <a:spcPct val="120000"/>
              </a:lnSpc>
            </a:pPr>
            <a:r>
              <a:rPr lang="en-US" altLang="zh-CN" sz="1400" dirty="0"/>
              <a:t>MindSpore</a:t>
            </a:r>
            <a:r>
              <a:rPr lang="zh-CN" altLang="en-US" sz="1400" dirty="0"/>
              <a:t>实现的是一种同步数据并行训练。</a:t>
            </a:r>
          </a:p>
        </p:txBody>
      </p:sp>
      <p:sp>
        <p:nvSpPr>
          <p:cNvPr id="14" name="矩形 13">
            <a:extLst>
              <a:ext uri="{FF2B5EF4-FFF2-40B4-BE49-F238E27FC236}">
                <a16:creationId xmlns:a16="http://schemas.microsoft.com/office/drawing/2014/main" id="{EEEB1364-3D36-FC43-BEB0-29190480A3A0}"/>
              </a:ext>
            </a:extLst>
          </p:cNvPr>
          <p:cNvSpPr/>
          <p:nvPr/>
        </p:nvSpPr>
        <p:spPr>
          <a:xfrm>
            <a:off x="3578101" y="6322531"/>
            <a:ext cx="6696744" cy="246221"/>
          </a:xfrm>
          <a:prstGeom prst="rect">
            <a:avLst/>
          </a:prstGeom>
        </p:spPr>
        <p:txBody>
          <a:bodyPr wrap="square">
            <a:spAutoFit/>
          </a:bodyPr>
          <a:lstStyle/>
          <a:p>
            <a:pPr algn="ctr"/>
            <a:r>
              <a:rPr lang="zh-CN" altLang="en-US" sz="1000" dirty="0">
                <a:solidFill>
                  <a:schemeClr val="tx1">
                    <a:lumMod val="50000"/>
                    <a:lumOff val="50000"/>
                  </a:schemeClr>
                </a:solidFill>
                <a:latin typeface="+mj-ea"/>
                <a:ea typeface="+mj-ea"/>
              </a:rPr>
              <a:t>参考：https://mindspore.cn/docs/zh-CN/r1.8/design/distributed_training_design.html</a:t>
            </a:r>
          </a:p>
        </p:txBody>
      </p:sp>
      <p:sp>
        <p:nvSpPr>
          <p:cNvPr id="16" name="TextBox 90">
            <a:extLst>
              <a:ext uri="{FF2B5EF4-FFF2-40B4-BE49-F238E27FC236}">
                <a16:creationId xmlns:a16="http://schemas.microsoft.com/office/drawing/2014/main" id="{04EA2D80-C50C-0048-B889-754C5B9C46ED}"/>
              </a:ext>
            </a:extLst>
          </p:cNvPr>
          <p:cNvSpPr txBox="1"/>
          <p:nvPr/>
        </p:nvSpPr>
        <p:spPr>
          <a:xfrm>
            <a:off x="9122717" y="5367856"/>
            <a:ext cx="1107996" cy="369332"/>
          </a:xfrm>
          <a:prstGeom prst="rect">
            <a:avLst/>
          </a:prstGeom>
          <a:noFill/>
        </p:spPr>
        <p:txBody>
          <a:bodyPr wrap="none" rtlCol="0">
            <a:spAutoFit/>
          </a:bodyPr>
          <a:lstStyle/>
          <a:p>
            <a:r>
              <a:rPr lang="zh-CN" altLang="en-US" b="1" dirty="0">
                <a:solidFill>
                  <a:srgbClr val="FFC000"/>
                </a:solidFill>
                <a:latin typeface="+mj-ea"/>
                <a:ea typeface="+mj-ea"/>
              </a:rPr>
              <a:t>数据并行</a:t>
            </a:r>
            <a:endParaRPr lang="en-US" b="1" dirty="0">
              <a:solidFill>
                <a:srgbClr val="FFC000"/>
              </a:solidFill>
              <a:latin typeface="+mj-ea"/>
              <a:ea typeface="+mj-ea"/>
            </a:endParaRPr>
          </a:p>
        </p:txBody>
      </p:sp>
      <mc:AlternateContent xmlns:mc="http://schemas.openxmlformats.org/markup-compatibility/2006" xmlns:a14="http://schemas.microsoft.com/office/drawing/2010/main">
        <mc:Choice Requires="a14">
          <p:sp>
            <p:nvSpPr>
              <p:cNvPr id="17" name="TextBox 33">
                <a:extLst>
                  <a:ext uri="{FF2B5EF4-FFF2-40B4-BE49-F238E27FC236}">
                    <a16:creationId xmlns:a16="http://schemas.microsoft.com/office/drawing/2014/main" id="{380D3FA1-1B69-DB4F-BBCB-ECF4261D0583}"/>
                  </a:ext>
                </a:extLst>
              </p:cNvPr>
              <p:cNvSpPr txBox="1"/>
              <p:nvPr/>
            </p:nvSpPr>
            <p:spPr>
              <a:xfrm>
                <a:off x="8647179" y="3475977"/>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17" name="TextBox 33">
                <a:extLst>
                  <a:ext uri="{FF2B5EF4-FFF2-40B4-BE49-F238E27FC236}">
                    <a16:creationId xmlns:a16="http://schemas.microsoft.com/office/drawing/2014/main" id="{380D3FA1-1B69-DB4F-BBCB-ECF4261D0583}"/>
                  </a:ext>
                </a:extLst>
              </p:cNvPr>
              <p:cNvSpPr txBox="1">
                <a:spLocks noRot="1" noChangeAspect="1" noMove="1" noResize="1" noEditPoints="1" noAdjustHandles="1" noChangeArrowheads="1" noChangeShapeType="1" noTextEdit="1"/>
              </p:cNvSpPr>
              <p:nvPr/>
            </p:nvSpPr>
            <p:spPr>
              <a:xfrm>
                <a:off x="8647179" y="3475977"/>
                <a:ext cx="213200" cy="276999"/>
              </a:xfrm>
              <a:prstGeom prst="rect">
                <a:avLst/>
              </a:prstGeom>
              <a:blipFill>
                <a:blip r:embed="rId3"/>
                <a:stretch>
                  <a:fillRect l="-22222" r="-16667"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34">
                <a:extLst>
                  <a:ext uri="{FF2B5EF4-FFF2-40B4-BE49-F238E27FC236}">
                    <a16:creationId xmlns:a16="http://schemas.microsoft.com/office/drawing/2014/main" id="{8FEAB3D1-95D5-6D4C-AE6A-E1A3F7AC9DB3}"/>
                  </a:ext>
                </a:extLst>
              </p:cNvPr>
              <p:cNvSpPr txBox="1"/>
              <p:nvPr/>
            </p:nvSpPr>
            <p:spPr>
              <a:xfrm>
                <a:off x="8108712" y="3475977"/>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18" name="TextBox 34">
                <a:extLst>
                  <a:ext uri="{FF2B5EF4-FFF2-40B4-BE49-F238E27FC236}">
                    <a16:creationId xmlns:a16="http://schemas.microsoft.com/office/drawing/2014/main" id="{8FEAB3D1-95D5-6D4C-AE6A-E1A3F7AC9DB3}"/>
                  </a:ext>
                </a:extLst>
              </p:cNvPr>
              <p:cNvSpPr txBox="1">
                <a:spLocks noRot="1" noChangeAspect="1" noMove="1" noResize="1" noEditPoints="1" noAdjustHandles="1" noChangeArrowheads="1" noChangeShapeType="1" noTextEdit="1"/>
              </p:cNvSpPr>
              <p:nvPr/>
            </p:nvSpPr>
            <p:spPr>
              <a:xfrm>
                <a:off x="8108712" y="3475977"/>
                <a:ext cx="391068" cy="276999"/>
              </a:xfrm>
              <a:prstGeom prst="rect">
                <a:avLst/>
              </a:prstGeom>
              <a:blipFill>
                <a:blip r:embed="rId4"/>
                <a:stretch>
                  <a:fillRect l="-9375" r="-6250" b="-13043"/>
                </a:stretch>
              </a:blipFill>
            </p:spPr>
            <p:txBody>
              <a:bodyPr/>
              <a:lstStyle/>
              <a:p>
                <a:r>
                  <a:rPr lang="zh-CN" altLang="en-US">
                    <a:noFill/>
                  </a:rPr>
                  <a:t> </a:t>
                </a:r>
              </a:p>
            </p:txBody>
          </p:sp>
        </mc:Fallback>
      </mc:AlternateContent>
      <p:cxnSp>
        <p:nvCxnSpPr>
          <p:cNvPr id="19" name="Straight Connector 35">
            <a:extLst>
              <a:ext uri="{FF2B5EF4-FFF2-40B4-BE49-F238E27FC236}">
                <a16:creationId xmlns:a16="http://schemas.microsoft.com/office/drawing/2014/main" id="{BC8C8702-A336-1C4D-81AD-AD40789F13AA}"/>
              </a:ext>
            </a:extLst>
          </p:cNvPr>
          <p:cNvCxnSpPr>
            <a:stCxn id="18" idx="0"/>
            <a:endCxn id="49" idx="3"/>
          </p:cNvCxnSpPr>
          <p:nvPr/>
        </p:nvCxnSpPr>
        <p:spPr>
          <a:xfrm flipV="1">
            <a:off x="8304246" y="3364358"/>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36">
            <a:extLst>
              <a:ext uri="{FF2B5EF4-FFF2-40B4-BE49-F238E27FC236}">
                <a16:creationId xmlns:a16="http://schemas.microsoft.com/office/drawing/2014/main" id="{B3BA4087-3716-8F47-9084-1E1B0AB50440}"/>
              </a:ext>
            </a:extLst>
          </p:cNvPr>
          <p:cNvCxnSpPr>
            <a:stCxn id="17" idx="0"/>
            <a:endCxn id="49" idx="5"/>
          </p:cNvCxnSpPr>
          <p:nvPr/>
        </p:nvCxnSpPr>
        <p:spPr>
          <a:xfrm flipH="1" flipV="1">
            <a:off x="8639933" y="3364358"/>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37">
            <a:extLst>
              <a:ext uri="{FF2B5EF4-FFF2-40B4-BE49-F238E27FC236}">
                <a16:creationId xmlns:a16="http://schemas.microsoft.com/office/drawing/2014/main" id="{95DF00E8-9AA6-024D-9AB5-B99AD94B4B07}"/>
              </a:ext>
            </a:extLst>
          </p:cNvPr>
          <p:cNvCxnSpPr>
            <a:stCxn id="49" idx="1"/>
            <a:endCxn id="30" idx="4"/>
          </p:cNvCxnSpPr>
          <p:nvPr/>
        </p:nvCxnSpPr>
        <p:spPr>
          <a:xfrm flipH="1" flipV="1">
            <a:off x="8228520" y="2920702"/>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38">
            <a:extLst>
              <a:ext uri="{FF2B5EF4-FFF2-40B4-BE49-F238E27FC236}">
                <a16:creationId xmlns:a16="http://schemas.microsoft.com/office/drawing/2014/main" id="{C322179F-6B53-8843-BBD0-80689CF3ED48}"/>
              </a:ext>
            </a:extLst>
          </p:cNvPr>
          <p:cNvGrpSpPr/>
          <p:nvPr/>
        </p:nvGrpSpPr>
        <p:grpSpPr>
          <a:xfrm>
            <a:off x="10676683" y="2515468"/>
            <a:ext cx="476733" cy="461665"/>
            <a:chOff x="2261112" y="2377058"/>
            <a:chExt cx="476733" cy="461665"/>
          </a:xfrm>
        </p:grpSpPr>
        <p:sp>
          <p:nvSpPr>
            <p:cNvPr id="50" name="TextBox 39">
              <a:extLst>
                <a:ext uri="{FF2B5EF4-FFF2-40B4-BE49-F238E27FC236}">
                  <a16:creationId xmlns:a16="http://schemas.microsoft.com/office/drawing/2014/main" id="{8BB023DA-1541-D44D-9D77-43289DD38FB6}"/>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51" name="Oval 40">
              <a:extLst>
                <a:ext uri="{FF2B5EF4-FFF2-40B4-BE49-F238E27FC236}">
                  <a16:creationId xmlns:a16="http://schemas.microsoft.com/office/drawing/2014/main" id="{10A1CD41-819F-9843-8686-8E6B6B31E1C4}"/>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41">
            <a:extLst>
              <a:ext uri="{FF2B5EF4-FFF2-40B4-BE49-F238E27FC236}">
                <a16:creationId xmlns:a16="http://schemas.microsoft.com/office/drawing/2014/main" id="{3ACA51FA-DB12-354C-B82C-7F84EB63AB2A}"/>
              </a:ext>
            </a:extLst>
          </p:cNvPr>
          <p:cNvCxnSpPr>
            <a:endCxn id="30" idx="0"/>
          </p:cNvCxnSpPr>
          <p:nvPr/>
        </p:nvCxnSpPr>
        <p:spPr>
          <a:xfrm flipH="1">
            <a:off x="8228520" y="2356821"/>
            <a:ext cx="223526" cy="247415"/>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42">
            <a:extLst>
              <a:ext uri="{FF2B5EF4-FFF2-40B4-BE49-F238E27FC236}">
                <a16:creationId xmlns:a16="http://schemas.microsoft.com/office/drawing/2014/main" id="{A18C4D37-2218-C948-B05E-45DBD9AB1DE9}"/>
              </a:ext>
            </a:extLst>
          </p:cNvPr>
          <p:cNvCxnSpPr>
            <a:stCxn id="25" idx="0"/>
            <a:endCxn id="51" idx="5"/>
          </p:cNvCxnSpPr>
          <p:nvPr/>
        </p:nvCxnSpPr>
        <p:spPr>
          <a:xfrm flipH="1" flipV="1">
            <a:off x="11027573" y="2803827"/>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43">
                <a:extLst>
                  <a:ext uri="{FF2B5EF4-FFF2-40B4-BE49-F238E27FC236}">
                    <a16:creationId xmlns:a16="http://schemas.microsoft.com/office/drawing/2014/main" id="{46872FF8-4784-184C-8775-E7692F109E17}"/>
                  </a:ext>
                </a:extLst>
              </p:cNvPr>
              <p:cNvSpPr txBox="1"/>
              <p:nvPr/>
            </p:nvSpPr>
            <p:spPr>
              <a:xfrm>
                <a:off x="11035905" y="3077856"/>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25" name="TextBox 43">
                <a:extLst>
                  <a:ext uri="{FF2B5EF4-FFF2-40B4-BE49-F238E27FC236}">
                    <a16:creationId xmlns:a16="http://schemas.microsoft.com/office/drawing/2014/main" id="{46872FF8-4784-184C-8775-E7692F109E17}"/>
                  </a:ext>
                </a:extLst>
              </p:cNvPr>
              <p:cNvSpPr txBox="1">
                <a:spLocks noRot="1" noChangeAspect="1" noMove="1" noResize="1" noEditPoints="1" noAdjustHandles="1" noChangeArrowheads="1" noChangeShapeType="1" noTextEdit="1"/>
              </p:cNvSpPr>
              <p:nvPr/>
            </p:nvSpPr>
            <p:spPr>
              <a:xfrm>
                <a:off x="11035905" y="3077856"/>
                <a:ext cx="391068" cy="276999"/>
              </a:xfrm>
              <a:prstGeom prst="rect">
                <a:avLst/>
              </a:prstGeom>
              <a:blipFill>
                <a:blip r:embed="rId5"/>
                <a:stretch>
                  <a:fillRect l="-12500" r="-3125"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Box 44">
                <a:extLst>
                  <a:ext uri="{FF2B5EF4-FFF2-40B4-BE49-F238E27FC236}">
                    <a16:creationId xmlns:a16="http://schemas.microsoft.com/office/drawing/2014/main" id="{E70983C5-218F-BF41-9357-6B4FC4FA8E46}"/>
                  </a:ext>
                </a:extLst>
              </p:cNvPr>
              <p:cNvSpPr txBox="1"/>
              <p:nvPr/>
            </p:nvSpPr>
            <p:spPr>
              <a:xfrm>
                <a:off x="8031284" y="2370978"/>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26" name="TextBox 44">
                <a:extLst>
                  <a:ext uri="{FF2B5EF4-FFF2-40B4-BE49-F238E27FC236}">
                    <a16:creationId xmlns:a16="http://schemas.microsoft.com/office/drawing/2014/main" id="{E70983C5-218F-BF41-9357-6B4FC4FA8E46}"/>
                  </a:ext>
                </a:extLst>
              </p:cNvPr>
              <p:cNvSpPr txBox="1">
                <a:spLocks noRot="1" noChangeAspect="1" noMove="1" noResize="1" noEditPoints="1" noAdjustHandles="1" noChangeArrowheads="1" noChangeShapeType="1" noTextEdit="1"/>
              </p:cNvSpPr>
              <p:nvPr/>
            </p:nvSpPr>
            <p:spPr>
              <a:xfrm>
                <a:off x="8031284" y="2370978"/>
                <a:ext cx="234038" cy="276999"/>
              </a:xfrm>
              <a:prstGeom prst="rect">
                <a:avLst/>
              </a:prstGeom>
              <a:blipFill>
                <a:blip r:embed="rId6"/>
                <a:stretch>
                  <a:fillRect l="-15000" r="-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TextBox 45">
                <a:extLst>
                  <a:ext uri="{FF2B5EF4-FFF2-40B4-BE49-F238E27FC236}">
                    <a16:creationId xmlns:a16="http://schemas.microsoft.com/office/drawing/2014/main" id="{06A6D795-9BA7-4A4A-9C05-74C3F6EBB78C}"/>
                  </a:ext>
                </a:extLst>
              </p:cNvPr>
              <p:cNvSpPr txBox="1"/>
              <p:nvPr/>
            </p:nvSpPr>
            <p:spPr>
              <a:xfrm>
                <a:off x="10701512" y="2285186"/>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27" name="TextBox 45">
                <a:extLst>
                  <a:ext uri="{FF2B5EF4-FFF2-40B4-BE49-F238E27FC236}">
                    <a16:creationId xmlns:a16="http://schemas.microsoft.com/office/drawing/2014/main" id="{06A6D795-9BA7-4A4A-9C05-74C3F6EBB78C}"/>
                  </a:ext>
                </a:extLst>
              </p:cNvPr>
              <p:cNvSpPr txBox="1">
                <a:spLocks noRot="1" noChangeAspect="1" noMove="1" noResize="1" noEditPoints="1" noAdjustHandles="1" noChangeArrowheads="1" noChangeShapeType="1" noTextEdit="1"/>
              </p:cNvSpPr>
              <p:nvPr/>
            </p:nvSpPr>
            <p:spPr>
              <a:xfrm>
                <a:off x="10701512" y="2285186"/>
                <a:ext cx="198772" cy="276999"/>
              </a:xfrm>
              <a:prstGeom prst="rect">
                <a:avLst/>
              </a:prstGeom>
              <a:blipFill>
                <a:blip r:embed="rId7"/>
                <a:stretch>
                  <a:fillRect l="-25000" r="-25000" b="-4545"/>
                </a:stretch>
              </a:blipFill>
            </p:spPr>
            <p:txBody>
              <a:bodyPr/>
              <a:lstStyle/>
              <a:p>
                <a:r>
                  <a:rPr lang="zh-CN" altLang="en-US">
                    <a:noFill/>
                  </a:rPr>
                  <a:t> </a:t>
                </a:r>
              </a:p>
            </p:txBody>
          </p:sp>
        </mc:Fallback>
      </mc:AlternateContent>
      <p:cxnSp>
        <p:nvCxnSpPr>
          <p:cNvPr id="28" name="Straight Connector 46">
            <a:extLst>
              <a:ext uri="{FF2B5EF4-FFF2-40B4-BE49-F238E27FC236}">
                <a16:creationId xmlns:a16="http://schemas.microsoft.com/office/drawing/2014/main" id="{58FD04C8-CF93-4141-B89A-F09462EAC715}"/>
              </a:ext>
            </a:extLst>
          </p:cNvPr>
          <p:cNvCxnSpPr>
            <a:endCxn id="51" idx="0"/>
          </p:cNvCxnSpPr>
          <p:nvPr/>
        </p:nvCxnSpPr>
        <p:spPr>
          <a:xfrm flipH="1">
            <a:off x="10910686" y="2229452"/>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9" name="Group 48">
            <a:extLst>
              <a:ext uri="{FF2B5EF4-FFF2-40B4-BE49-F238E27FC236}">
                <a16:creationId xmlns:a16="http://schemas.microsoft.com/office/drawing/2014/main" id="{6DD54F26-0468-9749-A917-DD93C90200C9}"/>
              </a:ext>
            </a:extLst>
          </p:cNvPr>
          <p:cNvGrpSpPr/>
          <p:nvPr/>
        </p:nvGrpSpPr>
        <p:grpSpPr>
          <a:xfrm>
            <a:off x="8289043" y="3075999"/>
            <a:ext cx="476733" cy="461665"/>
            <a:chOff x="2261112" y="2377058"/>
            <a:chExt cx="476733" cy="461665"/>
          </a:xfrm>
        </p:grpSpPr>
        <p:sp>
          <p:nvSpPr>
            <p:cNvPr id="48" name="TextBox 49">
              <a:extLst>
                <a:ext uri="{FF2B5EF4-FFF2-40B4-BE49-F238E27FC236}">
                  <a16:creationId xmlns:a16="http://schemas.microsoft.com/office/drawing/2014/main" id="{2895EBB8-5D93-574E-9207-18DC0F01EDE9}"/>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49" name="Oval 50">
              <a:extLst>
                <a:ext uri="{FF2B5EF4-FFF2-40B4-BE49-F238E27FC236}">
                  <a16:creationId xmlns:a16="http://schemas.microsoft.com/office/drawing/2014/main" id="{A45A50C5-8372-254B-BBFA-F3D9621B7410}"/>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Oval 51">
            <a:extLst>
              <a:ext uri="{FF2B5EF4-FFF2-40B4-BE49-F238E27FC236}">
                <a16:creationId xmlns:a16="http://schemas.microsoft.com/office/drawing/2014/main" id="{732056F2-FC9C-0642-9C13-A5BC01BE2BFC}"/>
              </a:ext>
            </a:extLst>
          </p:cNvPr>
          <p:cNvSpPr/>
          <p:nvPr/>
        </p:nvSpPr>
        <p:spPr>
          <a:xfrm>
            <a:off x="8063215" y="2604235"/>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52">
                <a:extLst>
                  <a:ext uri="{FF2B5EF4-FFF2-40B4-BE49-F238E27FC236}">
                    <a16:creationId xmlns:a16="http://schemas.microsoft.com/office/drawing/2014/main" id="{C4DDFCCC-803D-FE47-A63B-9EFEAE04C01A}"/>
                  </a:ext>
                </a:extLst>
              </p:cNvPr>
              <p:cNvSpPr txBox="1"/>
              <p:nvPr/>
            </p:nvSpPr>
            <p:spPr>
              <a:xfrm>
                <a:off x="8144167" y="2621033"/>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31" name="TextBox 52">
                <a:extLst>
                  <a:ext uri="{FF2B5EF4-FFF2-40B4-BE49-F238E27FC236}">
                    <a16:creationId xmlns:a16="http://schemas.microsoft.com/office/drawing/2014/main" id="{C4DDFCCC-803D-FE47-A63B-9EFEAE04C01A}"/>
                  </a:ext>
                </a:extLst>
              </p:cNvPr>
              <p:cNvSpPr txBox="1">
                <a:spLocks noRot="1" noChangeAspect="1" noMove="1" noResize="1" noEditPoints="1" noAdjustHandles="1" noChangeArrowheads="1" noChangeShapeType="1" noTextEdit="1"/>
              </p:cNvSpPr>
              <p:nvPr/>
            </p:nvSpPr>
            <p:spPr>
              <a:xfrm>
                <a:off x="8144167" y="2621033"/>
                <a:ext cx="198772" cy="276999"/>
              </a:xfrm>
              <a:prstGeom prst="rect">
                <a:avLst/>
              </a:prstGeom>
              <a:blipFill>
                <a:blip r:embed="rId8"/>
                <a:stretch>
                  <a:fillRect l="-11765" r="-11765"/>
                </a:stretch>
              </a:blipFill>
            </p:spPr>
            <p:txBody>
              <a:bodyPr/>
              <a:lstStyle/>
              <a:p>
                <a:r>
                  <a:rPr lang="zh-CN" altLang="en-US">
                    <a:noFill/>
                  </a:rPr>
                  <a:t> </a:t>
                </a:r>
              </a:p>
            </p:txBody>
          </p:sp>
        </mc:Fallback>
      </mc:AlternateContent>
      <p:grpSp>
        <p:nvGrpSpPr>
          <p:cNvPr id="32" name="Group 55">
            <a:extLst>
              <a:ext uri="{FF2B5EF4-FFF2-40B4-BE49-F238E27FC236}">
                <a16:creationId xmlns:a16="http://schemas.microsoft.com/office/drawing/2014/main" id="{1829535D-9A27-8F40-9066-128776BF9B14}"/>
              </a:ext>
            </a:extLst>
          </p:cNvPr>
          <p:cNvGrpSpPr/>
          <p:nvPr/>
        </p:nvGrpSpPr>
        <p:grpSpPr>
          <a:xfrm>
            <a:off x="8357340" y="2075657"/>
            <a:ext cx="634581" cy="338554"/>
            <a:chOff x="7244369" y="3385977"/>
            <a:chExt cx="634581" cy="338554"/>
          </a:xfrm>
        </p:grpSpPr>
        <p:sp>
          <p:nvSpPr>
            <p:cNvPr id="46" name="Oval 56">
              <a:extLst>
                <a:ext uri="{FF2B5EF4-FFF2-40B4-BE49-F238E27FC236}">
                  <a16:creationId xmlns:a16="http://schemas.microsoft.com/office/drawing/2014/main" id="{0FA4D39D-FCD2-BA4B-A00E-947DE6DAAB0D}"/>
                </a:ext>
              </a:extLst>
            </p:cNvPr>
            <p:cNvSpPr/>
            <p:nvPr/>
          </p:nvSpPr>
          <p:spPr>
            <a:xfrm>
              <a:off x="7253822" y="3397019"/>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57">
              <a:extLst>
                <a:ext uri="{FF2B5EF4-FFF2-40B4-BE49-F238E27FC236}">
                  <a16:creationId xmlns:a16="http://schemas.microsoft.com/office/drawing/2014/main" id="{F2049A0E-A2E5-8340-931C-650A2F16295A}"/>
                </a:ext>
              </a:extLst>
            </p:cNvPr>
            <p:cNvSpPr txBox="1"/>
            <p:nvPr/>
          </p:nvSpPr>
          <p:spPr>
            <a:xfrm>
              <a:off x="7244369" y="3385977"/>
              <a:ext cx="634581" cy="338554"/>
            </a:xfrm>
            <a:prstGeom prst="rect">
              <a:avLst/>
            </a:prstGeom>
            <a:noFill/>
          </p:spPr>
          <p:txBody>
            <a:bodyPr wrap="square" rtlCol="0">
              <a:spAutoFit/>
            </a:bodyPr>
            <a:lstStyle/>
            <a:p>
              <a:pPr algn="ctr"/>
              <a:r>
                <a:rPr lang="en-US" sz="1600" dirty="0"/>
                <a:t>ops</a:t>
              </a:r>
            </a:p>
          </p:txBody>
        </p:sp>
      </p:grpSp>
      <p:grpSp>
        <p:nvGrpSpPr>
          <p:cNvPr id="33" name="Group 58">
            <a:extLst>
              <a:ext uri="{FF2B5EF4-FFF2-40B4-BE49-F238E27FC236}">
                <a16:creationId xmlns:a16="http://schemas.microsoft.com/office/drawing/2014/main" id="{CF8B8750-7BF7-E645-8746-18304516C3DC}"/>
              </a:ext>
            </a:extLst>
          </p:cNvPr>
          <p:cNvGrpSpPr/>
          <p:nvPr/>
        </p:nvGrpSpPr>
        <p:grpSpPr>
          <a:xfrm>
            <a:off x="10194260" y="3019917"/>
            <a:ext cx="733573" cy="338554"/>
            <a:chOff x="8774486" y="4387239"/>
            <a:chExt cx="733573" cy="338554"/>
          </a:xfrm>
        </p:grpSpPr>
        <p:sp>
          <p:nvSpPr>
            <p:cNvPr id="44" name="Oval 59">
              <a:extLst>
                <a:ext uri="{FF2B5EF4-FFF2-40B4-BE49-F238E27FC236}">
                  <a16:creationId xmlns:a16="http://schemas.microsoft.com/office/drawing/2014/main" id="{3705E79C-70AC-374C-8E3F-597DE44C5CE6}"/>
                </a:ext>
              </a:extLst>
            </p:cNvPr>
            <p:cNvSpPr/>
            <p:nvPr/>
          </p:nvSpPr>
          <p:spPr>
            <a:xfrm>
              <a:off x="8842713" y="4403292"/>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60">
              <a:extLst>
                <a:ext uri="{FF2B5EF4-FFF2-40B4-BE49-F238E27FC236}">
                  <a16:creationId xmlns:a16="http://schemas.microsoft.com/office/drawing/2014/main" id="{17A684D0-F451-8F44-BA78-F53683D22BA8}"/>
                </a:ext>
              </a:extLst>
            </p:cNvPr>
            <p:cNvSpPr txBox="1"/>
            <p:nvPr/>
          </p:nvSpPr>
          <p:spPr>
            <a:xfrm>
              <a:off x="8774486" y="4387239"/>
              <a:ext cx="733573" cy="338554"/>
            </a:xfrm>
            <a:prstGeom prst="rect">
              <a:avLst/>
            </a:prstGeom>
            <a:noFill/>
          </p:spPr>
          <p:txBody>
            <a:bodyPr wrap="square" rtlCol="0">
              <a:spAutoFit/>
            </a:bodyPr>
            <a:lstStyle/>
            <a:p>
              <a:pPr algn="ctr"/>
              <a:r>
                <a:rPr lang="en-US" sz="1600" dirty="0"/>
                <a:t>ops</a:t>
              </a:r>
            </a:p>
          </p:txBody>
        </p:sp>
      </p:grpSp>
      <p:cxnSp>
        <p:nvCxnSpPr>
          <p:cNvPr id="34" name="Straight Connector 61">
            <a:extLst>
              <a:ext uri="{FF2B5EF4-FFF2-40B4-BE49-F238E27FC236}">
                <a16:creationId xmlns:a16="http://schemas.microsoft.com/office/drawing/2014/main" id="{2575CF67-CBE4-EF42-88A1-BD3AF7280C4C}"/>
              </a:ext>
            </a:extLst>
          </p:cNvPr>
          <p:cNvCxnSpPr>
            <a:endCxn id="51" idx="3"/>
          </p:cNvCxnSpPr>
          <p:nvPr/>
        </p:nvCxnSpPr>
        <p:spPr>
          <a:xfrm flipV="1">
            <a:off x="10553558" y="2803828"/>
            <a:ext cx="240239" cy="23214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66">
            <a:extLst>
              <a:ext uri="{FF2B5EF4-FFF2-40B4-BE49-F238E27FC236}">
                <a16:creationId xmlns:a16="http://schemas.microsoft.com/office/drawing/2014/main" id="{A3D9189D-16CD-A944-A060-E9FC18FB6826}"/>
              </a:ext>
            </a:extLst>
          </p:cNvPr>
          <p:cNvSpPr/>
          <p:nvPr/>
        </p:nvSpPr>
        <p:spPr>
          <a:xfrm>
            <a:off x="7898581" y="1916795"/>
            <a:ext cx="1232713" cy="1946560"/>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6560"/>
                      <a:gd name="connsiteX1" fmla="*/ 205456 w 1232713"/>
                      <a:gd name="connsiteY1" fmla="*/ 0 h 1946560"/>
                      <a:gd name="connsiteX2" fmla="*/ 632793 w 1232713"/>
                      <a:gd name="connsiteY2" fmla="*/ 0 h 1946560"/>
                      <a:gd name="connsiteX3" fmla="*/ 1027257 w 1232713"/>
                      <a:gd name="connsiteY3" fmla="*/ 0 h 1946560"/>
                      <a:gd name="connsiteX4" fmla="*/ 1232713 w 1232713"/>
                      <a:gd name="connsiteY4" fmla="*/ 205456 h 1946560"/>
                      <a:gd name="connsiteX5" fmla="*/ 1232713 w 1232713"/>
                      <a:gd name="connsiteY5" fmla="*/ 701982 h 1946560"/>
                      <a:gd name="connsiteX6" fmla="*/ 1232713 w 1232713"/>
                      <a:gd name="connsiteY6" fmla="*/ 1244578 h 1946560"/>
                      <a:gd name="connsiteX7" fmla="*/ 1232713 w 1232713"/>
                      <a:gd name="connsiteY7" fmla="*/ 1741104 h 1946560"/>
                      <a:gd name="connsiteX8" fmla="*/ 1027257 w 1232713"/>
                      <a:gd name="connsiteY8" fmla="*/ 1946560 h 1946560"/>
                      <a:gd name="connsiteX9" fmla="*/ 632793 w 1232713"/>
                      <a:gd name="connsiteY9" fmla="*/ 1946560 h 1946560"/>
                      <a:gd name="connsiteX10" fmla="*/ 205456 w 1232713"/>
                      <a:gd name="connsiteY10" fmla="*/ 1946560 h 1946560"/>
                      <a:gd name="connsiteX11" fmla="*/ 0 w 1232713"/>
                      <a:gd name="connsiteY11" fmla="*/ 1741104 h 1946560"/>
                      <a:gd name="connsiteX12" fmla="*/ 0 w 1232713"/>
                      <a:gd name="connsiteY12" fmla="*/ 1198508 h 1946560"/>
                      <a:gd name="connsiteX13" fmla="*/ 0 w 1232713"/>
                      <a:gd name="connsiteY13" fmla="*/ 732695 h 1946560"/>
                      <a:gd name="connsiteX14" fmla="*/ 0 w 1232713"/>
                      <a:gd name="connsiteY14" fmla="*/ 205456 h 194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6560"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13512" y="332216"/>
                          <a:pt x="1239062" y="508321"/>
                          <a:pt x="1232713" y="701982"/>
                        </a:cubicBezTo>
                        <a:cubicBezTo>
                          <a:pt x="1226364" y="895643"/>
                          <a:pt x="1242055" y="1038479"/>
                          <a:pt x="1232713" y="1244578"/>
                        </a:cubicBezTo>
                        <a:cubicBezTo>
                          <a:pt x="1223371" y="1450677"/>
                          <a:pt x="1223502" y="1509289"/>
                          <a:pt x="1232713" y="1741104"/>
                        </a:cubicBezTo>
                        <a:cubicBezTo>
                          <a:pt x="1214354" y="1839110"/>
                          <a:pt x="1140526" y="1943271"/>
                          <a:pt x="1027257" y="1946560"/>
                        </a:cubicBezTo>
                        <a:cubicBezTo>
                          <a:pt x="929887" y="1943512"/>
                          <a:pt x="746542" y="1952348"/>
                          <a:pt x="632793" y="1946560"/>
                        </a:cubicBezTo>
                        <a:cubicBezTo>
                          <a:pt x="519044" y="1940772"/>
                          <a:pt x="309133" y="1953662"/>
                          <a:pt x="205456" y="1946560"/>
                        </a:cubicBezTo>
                        <a:cubicBezTo>
                          <a:pt x="72250" y="1947936"/>
                          <a:pt x="-6598" y="1855664"/>
                          <a:pt x="0" y="1741104"/>
                        </a:cubicBezTo>
                        <a:cubicBezTo>
                          <a:pt x="-7080" y="1553803"/>
                          <a:pt x="2017" y="1438591"/>
                          <a:pt x="0" y="1198508"/>
                        </a:cubicBezTo>
                        <a:cubicBezTo>
                          <a:pt x="-2017" y="958425"/>
                          <a:pt x="-15354" y="848972"/>
                          <a:pt x="0" y="732695"/>
                        </a:cubicBezTo>
                        <a:cubicBezTo>
                          <a:pt x="15354" y="616418"/>
                          <a:pt x="-18861" y="355386"/>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67">
            <a:extLst>
              <a:ext uri="{FF2B5EF4-FFF2-40B4-BE49-F238E27FC236}">
                <a16:creationId xmlns:a16="http://schemas.microsoft.com/office/drawing/2014/main" id="{1486206F-342C-7342-A2ED-E562065DF933}"/>
              </a:ext>
            </a:extLst>
          </p:cNvPr>
          <p:cNvSpPr/>
          <p:nvPr/>
        </p:nvSpPr>
        <p:spPr>
          <a:xfrm>
            <a:off x="10194260" y="1916795"/>
            <a:ext cx="1232713" cy="1948378"/>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8378"/>
                      <a:gd name="connsiteX1" fmla="*/ 205456 w 1232713"/>
                      <a:gd name="connsiteY1" fmla="*/ 0 h 1948378"/>
                      <a:gd name="connsiteX2" fmla="*/ 632793 w 1232713"/>
                      <a:gd name="connsiteY2" fmla="*/ 0 h 1948378"/>
                      <a:gd name="connsiteX3" fmla="*/ 1027257 w 1232713"/>
                      <a:gd name="connsiteY3" fmla="*/ 0 h 1948378"/>
                      <a:gd name="connsiteX4" fmla="*/ 1232713 w 1232713"/>
                      <a:gd name="connsiteY4" fmla="*/ 205456 h 1948378"/>
                      <a:gd name="connsiteX5" fmla="*/ 1232713 w 1232713"/>
                      <a:gd name="connsiteY5" fmla="*/ 702570 h 1948378"/>
                      <a:gd name="connsiteX6" fmla="*/ 1232713 w 1232713"/>
                      <a:gd name="connsiteY6" fmla="*/ 1245808 h 1948378"/>
                      <a:gd name="connsiteX7" fmla="*/ 1232713 w 1232713"/>
                      <a:gd name="connsiteY7" fmla="*/ 1742922 h 1948378"/>
                      <a:gd name="connsiteX8" fmla="*/ 1027257 w 1232713"/>
                      <a:gd name="connsiteY8" fmla="*/ 1948378 h 1948378"/>
                      <a:gd name="connsiteX9" fmla="*/ 632793 w 1232713"/>
                      <a:gd name="connsiteY9" fmla="*/ 1948378 h 1948378"/>
                      <a:gd name="connsiteX10" fmla="*/ 205456 w 1232713"/>
                      <a:gd name="connsiteY10" fmla="*/ 1948378 h 1948378"/>
                      <a:gd name="connsiteX11" fmla="*/ 0 w 1232713"/>
                      <a:gd name="connsiteY11" fmla="*/ 1742922 h 1948378"/>
                      <a:gd name="connsiteX12" fmla="*/ 0 w 1232713"/>
                      <a:gd name="connsiteY12" fmla="*/ 1199684 h 1948378"/>
                      <a:gd name="connsiteX13" fmla="*/ 0 w 1232713"/>
                      <a:gd name="connsiteY13" fmla="*/ 733319 h 1948378"/>
                      <a:gd name="connsiteX14" fmla="*/ 0 w 1232713"/>
                      <a:gd name="connsiteY14" fmla="*/ 205456 h 19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8378"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20029" y="419631"/>
                          <a:pt x="1210146" y="575592"/>
                          <a:pt x="1232713" y="702570"/>
                        </a:cubicBezTo>
                        <a:cubicBezTo>
                          <a:pt x="1255280" y="829548"/>
                          <a:pt x="1206524" y="1118117"/>
                          <a:pt x="1232713" y="1245808"/>
                        </a:cubicBezTo>
                        <a:cubicBezTo>
                          <a:pt x="1258902" y="1373499"/>
                          <a:pt x="1228487" y="1626268"/>
                          <a:pt x="1232713" y="1742922"/>
                        </a:cubicBezTo>
                        <a:cubicBezTo>
                          <a:pt x="1214354" y="1840928"/>
                          <a:pt x="1140526" y="1945089"/>
                          <a:pt x="1027257" y="1948378"/>
                        </a:cubicBezTo>
                        <a:cubicBezTo>
                          <a:pt x="929887" y="1945330"/>
                          <a:pt x="746542" y="1954166"/>
                          <a:pt x="632793" y="1948378"/>
                        </a:cubicBezTo>
                        <a:cubicBezTo>
                          <a:pt x="519044" y="1942590"/>
                          <a:pt x="309133" y="1955480"/>
                          <a:pt x="205456" y="1948378"/>
                        </a:cubicBezTo>
                        <a:cubicBezTo>
                          <a:pt x="72250" y="1949754"/>
                          <a:pt x="-6598" y="1857482"/>
                          <a:pt x="0" y="1742922"/>
                        </a:cubicBezTo>
                        <a:cubicBezTo>
                          <a:pt x="-2546" y="1605547"/>
                          <a:pt x="1207" y="1347816"/>
                          <a:pt x="0" y="1199684"/>
                        </a:cubicBezTo>
                        <a:cubicBezTo>
                          <a:pt x="-1207" y="1051552"/>
                          <a:pt x="-3760" y="843980"/>
                          <a:pt x="0" y="733319"/>
                        </a:cubicBezTo>
                        <a:cubicBezTo>
                          <a:pt x="3760" y="622659"/>
                          <a:pt x="-608" y="361869"/>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68">
            <a:extLst>
              <a:ext uri="{FF2B5EF4-FFF2-40B4-BE49-F238E27FC236}">
                <a16:creationId xmlns:a16="http://schemas.microsoft.com/office/drawing/2014/main" id="{3875D1C7-970C-9C41-82BA-C34DE505122C}"/>
              </a:ext>
            </a:extLst>
          </p:cNvPr>
          <p:cNvCxnSpPr>
            <a:cxnSpLocks/>
            <a:stCxn id="47" idx="3"/>
            <a:endCxn id="45" idx="1"/>
          </p:cNvCxnSpPr>
          <p:nvPr/>
        </p:nvCxnSpPr>
        <p:spPr>
          <a:xfrm>
            <a:off x="8991921" y="2244934"/>
            <a:ext cx="1202339" cy="944260"/>
          </a:xfrm>
          <a:prstGeom prst="straightConnector1">
            <a:avLst/>
          </a:prstGeom>
          <a:ln>
            <a:solidFill>
              <a:srgbClr val="C00000"/>
            </a:solidFill>
            <a:prstDash val="sysDash"/>
            <a:headEnd type="none" w="med" len="med"/>
            <a:tailEnd type="triangle" w="med" len="med"/>
          </a:ln>
          <a:effectLst/>
        </p:spPr>
        <p:style>
          <a:lnRef idx="3">
            <a:schemeClr val="dk1"/>
          </a:lnRef>
          <a:fillRef idx="0">
            <a:schemeClr val="dk1"/>
          </a:fillRef>
          <a:effectRef idx="2">
            <a:schemeClr val="dk1"/>
          </a:effectRef>
          <a:fontRef idx="minor">
            <a:schemeClr val="tx1"/>
          </a:fontRef>
        </p:style>
      </p:cxnSp>
      <p:grpSp>
        <p:nvGrpSpPr>
          <p:cNvPr id="38" name="组合 37">
            <a:extLst>
              <a:ext uri="{FF2B5EF4-FFF2-40B4-BE49-F238E27FC236}">
                <a16:creationId xmlns:a16="http://schemas.microsoft.com/office/drawing/2014/main" id="{5FCEDD69-5303-5B4A-9400-BB8554A4073C}"/>
              </a:ext>
            </a:extLst>
          </p:cNvPr>
          <p:cNvGrpSpPr/>
          <p:nvPr/>
        </p:nvGrpSpPr>
        <p:grpSpPr>
          <a:xfrm>
            <a:off x="8020475" y="4102652"/>
            <a:ext cx="971446" cy="1228966"/>
            <a:chOff x="7098717" y="4674592"/>
            <a:chExt cx="971446" cy="1228966"/>
          </a:xfrm>
        </p:grpSpPr>
        <p:sp>
          <p:nvSpPr>
            <p:cNvPr id="42" name="TextBox 47">
              <a:extLst>
                <a:ext uri="{FF2B5EF4-FFF2-40B4-BE49-F238E27FC236}">
                  <a16:creationId xmlns:a16="http://schemas.microsoft.com/office/drawing/2014/main" id="{383A3636-7405-7849-972A-FAB5B5CA862C}"/>
                </a:ext>
              </a:extLst>
            </p:cNvPr>
            <p:cNvSpPr txBox="1"/>
            <p:nvPr/>
          </p:nvSpPr>
          <p:spPr>
            <a:xfrm>
              <a:off x="7098717" y="5534226"/>
              <a:ext cx="971446" cy="369332"/>
            </a:xfrm>
            <a:prstGeom prst="rect">
              <a:avLst/>
            </a:prstGeom>
            <a:noFill/>
          </p:spPr>
          <p:txBody>
            <a:bodyPr wrap="square" rtlCol="0">
              <a:spAutoFit/>
            </a:bodyPr>
            <a:lstStyle/>
            <a:p>
              <a:pPr algn="ctr"/>
              <a:r>
                <a:rPr lang="en-US" dirty="0"/>
                <a:t>Server</a:t>
              </a:r>
              <a:r>
                <a:rPr lang="en-US" baseline="-25000" dirty="0"/>
                <a:t>0</a:t>
              </a:r>
            </a:p>
          </p:txBody>
        </p:sp>
        <p:pic>
          <p:nvPicPr>
            <p:cNvPr id="43" name="图片 42">
              <a:extLst>
                <a:ext uri="{FF2B5EF4-FFF2-40B4-BE49-F238E27FC236}">
                  <a16:creationId xmlns:a16="http://schemas.microsoft.com/office/drawing/2014/main" id="{2FC07F55-5583-D243-B67E-A551D56DEC9B}"/>
                </a:ext>
              </a:extLst>
            </p:cNvPr>
            <p:cNvPicPr>
              <a:picLocks noChangeAspect="1"/>
            </p:cNvPicPr>
            <p:nvPr/>
          </p:nvPicPr>
          <p:blipFill>
            <a:blip r:embed="rId9"/>
            <a:stretch>
              <a:fillRect/>
            </a:stretch>
          </p:blipFill>
          <p:spPr>
            <a:xfrm>
              <a:off x="7331847" y="4674592"/>
              <a:ext cx="508000" cy="914400"/>
            </a:xfrm>
            <a:prstGeom prst="rect">
              <a:avLst/>
            </a:prstGeom>
          </p:spPr>
        </p:pic>
      </p:grpSp>
      <p:grpSp>
        <p:nvGrpSpPr>
          <p:cNvPr id="39" name="组合 38">
            <a:extLst>
              <a:ext uri="{FF2B5EF4-FFF2-40B4-BE49-F238E27FC236}">
                <a16:creationId xmlns:a16="http://schemas.microsoft.com/office/drawing/2014/main" id="{08C28255-69E5-4A44-979A-26FC3080B745}"/>
              </a:ext>
            </a:extLst>
          </p:cNvPr>
          <p:cNvGrpSpPr/>
          <p:nvPr/>
        </p:nvGrpSpPr>
        <p:grpSpPr>
          <a:xfrm>
            <a:off x="10272839" y="4117092"/>
            <a:ext cx="1053697" cy="1212843"/>
            <a:chOff x="9120711" y="4689032"/>
            <a:chExt cx="1053697" cy="1212843"/>
          </a:xfrm>
        </p:grpSpPr>
        <p:sp>
          <p:nvSpPr>
            <p:cNvPr id="40" name="TextBox 54">
              <a:extLst>
                <a:ext uri="{FF2B5EF4-FFF2-40B4-BE49-F238E27FC236}">
                  <a16:creationId xmlns:a16="http://schemas.microsoft.com/office/drawing/2014/main" id="{1014E9A5-EE68-FD40-87A1-4F6F2A400676}"/>
                </a:ext>
              </a:extLst>
            </p:cNvPr>
            <p:cNvSpPr txBox="1"/>
            <p:nvPr/>
          </p:nvSpPr>
          <p:spPr>
            <a:xfrm>
              <a:off x="9120711" y="5532543"/>
              <a:ext cx="1053697" cy="369332"/>
            </a:xfrm>
            <a:prstGeom prst="rect">
              <a:avLst/>
            </a:prstGeom>
            <a:noFill/>
          </p:spPr>
          <p:txBody>
            <a:bodyPr wrap="square" rtlCol="0">
              <a:spAutoFit/>
            </a:bodyPr>
            <a:lstStyle/>
            <a:p>
              <a:pPr algn="ctr"/>
              <a:r>
                <a:rPr lang="en-US"/>
                <a:t>Server</a:t>
              </a:r>
              <a:r>
                <a:rPr lang="en-US" baseline="-25000"/>
                <a:t>1</a:t>
              </a:r>
            </a:p>
          </p:txBody>
        </p:sp>
        <p:pic>
          <p:nvPicPr>
            <p:cNvPr id="41" name="图片 40">
              <a:extLst>
                <a:ext uri="{FF2B5EF4-FFF2-40B4-BE49-F238E27FC236}">
                  <a16:creationId xmlns:a16="http://schemas.microsoft.com/office/drawing/2014/main" id="{43545BE1-EC07-2441-B300-34D977337164}"/>
                </a:ext>
              </a:extLst>
            </p:cNvPr>
            <p:cNvPicPr>
              <a:picLocks noChangeAspect="1"/>
            </p:cNvPicPr>
            <p:nvPr/>
          </p:nvPicPr>
          <p:blipFill>
            <a:blip r:embed="rId9"/>
            <a:stretch>
              <a:fillRect/>
            </a:stretch>
          </p:blipFill>
          <p:spPr>
            <a:xfrm>
              <a:off x="9420079" y="4689032"/>
              <a:ext cx="508000" cy="914400"/>
            </a:xfrm>
            <a:prstGeom prst="rect">
              <a:avLst/>
            </a:prstGeom>
          </p:spPr>
        </p:pic>
      </p:grpSp>
      <p:sp>
        <p:nvSpPr>
          <p:cNvPr id="89" name="TextBox 47">
            <a:extLst>
              <a:ext uri="{FF2B5EF4-FFF2-40B4-BE49-F238E27FC236}">
                <a16:creationId xmlns:a16="http://schemas.microsoft.com/office/drawing/2014/main" id="{D0D16E8C-C117-0A4E-85AC-598C42DCAA21}"/>
              </a:ext>
            </a:extLst>
          </p:cNvPr>
          <p:cNvSpPr txBox="1"/>
          <p:nvPr/>
        </p:nvSpPr>
        <p:spPr>
          <a:xfrm rot="2199034">
            <a:off x="9025077" y="2324811"/>
            <a:ext cx="1374401" cy="369332"/>
          </a:xfrm>
          <a:prstGeom prst="rect">
            <a:avLst/>
          </a:prstGeom>
          <a:noFill/>
        </p:spPr>
        <p:txBody>
          <a:bodyPr wrap="square" rtlCol="0">
            <a:spAutoFit/>
          </a:bodyPr>
          <a:lstStyle/>
          <a:p>
            <a:pPr algn="ctr"/>
            <a:r>
              <a:rPr lang="en-US" b="1" dirty="0">
                <a:solidFill>
                  <a:srgbClr val="C00000"/>
                </a:solidFill>
              </a:rPr>
              <a:t>All-Reduce</a:t>
            </a:r>
            <a:endParaRPr lang="en-US" b="1" baseline="-25000" dirty="0">
              <a:solidFill>
                <a:srgbClr val="C00000"/>
              </a:solidFill>
            </a:endParaRPr>
          </a:p>
        </p:txBody>
      </p:sp>
    </p:spTree>
    <p:extLst>
      <p:ext uri="{BB962C8B-B14F-4D97-AF65-F5344CB8AC3E}">
        <p14:creationId xmlns:p14="http://schemas.microsoft.com/office/powerpoint/2010/main" val="9235059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6BD6C75-794E-394E-A731-E0D72E3A1A83}"/>
              </a:ext>
            </a:extLst>
          </p:cNvPr>
          <p:cNvSpPr>
            <a:spLocks noGrp="1"/>
          </p:cNvSpPr>
          <p:nvPr>
            <p:ph sz="half" idx="1"/>
          </p:nvPr>
        </p:nvSpPr>
        <p:spPr/>
        <p:txBody>
          <a:bodyPr/>
          <a:lstStyle/>
          <a:p>
            <a:r>
              <a:rPr lang="zh-CN" altLang="en-US" b="1" dirty="0"/>
              <a:t>自动并行原理</a:t>
            </a:r>
            <a:endParaRPr lang="en-US" altLang="zh-CN" b="1" dirty="0"/>
          </a:p>
          <a:p>
            <a:pPr marL="694190" lvl="1" indent="-457200">
              <a:buFont typeface="+mj-lt"/>
              <a:buAutoNum type="arabicPeriod"/>
            </a:pPr>
            <a:r>
              <a:rPr lang="zh-CN" altLang="en-US" dirty="0"/>
              <a:t>张量排布模型</a:t>
            </a:r>
            <a:r>
              <a:rPr lang="zh-CN" altLang="en-US" dirty="0">
                <a:solidFill>
                  <a:srgbClr val="FFC000"/>
                </a:solidFill>
              </a:rPr>
              <a:t> </a:t>
            </a:r>
            <a:r>
              <a:rPr lang="en-US" altLang="zh-CN" dirty="0">
                <a:solidFill>
                  <a:srgbClr val="FFC000"/>
                </a:solidFill>
                <a:hlinkClick r:id="rId2">
                  <a:extLst>
                    <a:ext uri="{A12FA001-AC4F-418D-AE19-62706E023703}">
                      <ahyp:hlinkClr xmlns:ahyp="http://schemas.microsoft.com/office/drawing/2018/hyperlinkcolor" val="tx"/>
                    </a:ext>
                  </a:extLst>
                </a:hlinkClick>
              </a:rPr>
              <a:t>tensor_layout</a:t>
            </a:r>
            <a:endParaRPr lang="en-US" altLang="zh-CN" dirty="0">
              <a:solidFill>
                <a:srgbClr val="FFC000"/>
              </a:solidFill>
            </a:endParaRPr>
          </a:p>
          <a:p>
            <a:pPr marL="694190" lvl="1" indent="-457200">
              <a:buFont typeface="+mj-lt"/>
              <a:buAutoNum type="arabicPeriod"/>
            </a:pPr>
            <a:r>
              <a:rPr lang="zh-CN" altLang="en-US" dirty="0"/>
              <a:t>分布式算子 </a:t>
            </a:r>
            <a:r>
              <a:rPr lang="en-US" altLang="zh-CN" dirty="0">
                <a:solidFill>
                  <a:srgbClr val="FFC000"/>
                </a:solidFill>
                <a:hlinkClick r:id="rId3">
                  <a:extLst>
                    <a:ext uri="{A12FA001-AC4F-418D-AE19-62706E023703}">
                      <ahyp:hlinkClr xmlns:ahyp="http://schemas.microsoft.com/office/drawing/2018/hyperlinkcolor" val="tx"/>
                    </a:ext>
                  </a:extLst>
                </a:hlinkClick>
              </a:rPr>
              <a:t>ops_info</a:t>
            </a:r>
            <a:endParaRPr lang="zh-CN" altLang="en-US" dirty="0">
              <a:solidFill>
                <a:srgbClr val="FFC000"/>
              </a:solidFill>
            </a:endParaRPr>
          </a:p>
          <a:p>
            <a:pPr marL="694190" lvl="1" indent="-457200">
              <a:buFont typeface="+mj-lt"/>
              <a:buAutoNum type="arabicPeriod"/>
            </a:pPr>
            <a:r>
              <a:rPr lang="zh-CN" altLang="en-US" dirty="0"/>
              <a:t>张量排布变换</a:t>
            </a:r>
          </a:p>
          <a:p>
            <a:pPr marL="694190" lvl="1" indent="-457200">
              <a:buFont typeface="+mj-lt"/>
              <a:buAutoNum type="arabicPeriod"/>
            </a:pPr>
            <a:r>
              <a:rPr lang="zh-CN" altLang="en-US" dirty="0"/>
              <a:t>切分策略搜索算法</a:t>
            </a:r>
            <a:r>
              <a:rPr lang="zh-CN" altLang="en-US" dirty="0">
                <a:solidFill>
                  <a:srgbClr val="FFC000"/>
                </a:solidFill>
              </a:rPr>
              <a:t> </a:t>
            </a:r>
            <a:r>
              <a:rPr lang="en-US" altLang="zh-CN" dirty="0">
                <a:solidFill>
                  <a:srgbClr val="FFC000"/>
                </a:solidFill>
                <a:hlinkClick r:id="rId4">
                  <a:extLst>
                    <a:ext uri="{A12FA001-AC4F-418D-AE19-62706E023703}">
                      <ahyp:hlinkClr xmlns:ahyp="http://schemas.microsoft.com/office/drawing/2018/hyperlinkcolor" val="tx"/>
                    </a:ext>
                  </a:extLst>
                </a:hlinkClick>
              </a:rPr>
              <a:t>auto_parallel</a:t>
            </a:r>
            <a:endParaRPr lang="zh-CN" altLang="en-US" dirty="0">
              <a:solidFill>
                <a:srgbClr val="FFC000"/>
              </a:solidFill>
            </a:endParaRPr>
          </a:p>
          <a:p>
            <a:pPr marL="694190" lvl="1" indent="-457200">
              <a:buFont typeface="+mj-lt"/>
              <a:buAutoNum type="arabicPeriod"/>
            </a:pPr>
            <a:r>
              <a:rPr lang="zh-CN" altLang="en-US" dirty="0"/>
              <a:t>分布式自动微分</a:t>
            </a:r>
            <a:br>
              <a:rPr lang="zh-CN" altLang="en-US" dirty="0"/>
            </a:br>
            <a:br>
              <a:rPr lang="zh-CN" altLang="en-US" dirty="0"/>
            </a:br>
            <a:br>
              <a:rPr lang="zh-CN" altLang="en-US" dirty="0"/>
            </a:br>
            <a:endParaRPr lang="zh-CN" altLang="en-US" b="1" dirty="0"/>
          </a:p>
          <a:p>
            <a:pPr marL="0" indent="0">
              <a:buNone/>
            </a:pPr>
            <a:endParaRPr kumimoji="1" lang="zh-CN" altLang="en-US" dirty="0"/>
          </a:p>
        </p:txBody>
      </p:sp>
      <p:pic>
        <p:nvPicPr>
          <p:cNvPr id="4" name="图片 3">
            <a:extLst>
              <a:ext uri="{FF2B5EF4-FFF2-40B4-BE49-F238E27FC236}">
                <a16:creationId xmlns:a16="http://schemas.microsoft.com/office/drawing/2014/main" id="{CA9C1E6B-E914-684E-B5EC-B121EEEEA02F}"/>
              </a:ext>
            </a:extLst>
          </p:cNvPr>
          <p:cNvPicPr>
            <a:picLocks noChangeAspect="1"/>
          </p:cNvPicPr>
          <p:nvPr/>
        </p:nvPicPr>
        <p:blipFill>
          <a:blip r:embed="rId5"/>
          <a:stretch>
            <a:fillRect/>
          </a:stretch>
        </p:blipFill>
        <p:spPr>
          <a:xfrm>
            <a:off x="5378301" y="1209878"/>
            <a:ext cx="5888537" cy="5142911"/>
          </a:xfrm>
          <a:prstGeom prst="rect">
            <a:avLst/>
          </a:prstGeom>
        </p:spPr>
      </p:pic>
      <p:sp>
        <p:nvSpPr>
          <p:cNvPr id="5" name="标题 1">
            <a:extLst>
              <a:ext uri="{FF2B5EF4-FFF2-40B4-BE49-F238E27FC236}">
                <a16:creationId xmlns:a16="http://schemas.microsoft.com/office/drawing/2014/main" id="{564AF24D-C84C-8C4F-966C-79D3A9340EEA}"/>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III</a:t>
            </a:r>
            <a:r>
              <a:rPr lang="zh-CN" altLang="en-US" dirty="0"/>
              <a:t>）</a:t>
            </a:r>
          </a:p>
        </p:txBody>
      </p:sp>
      <p:pic>
        <p:nvPicPr>
          <p:cNvPr id="6" name="图片 5">
            <a:extLst>
              <a:ext uri="{FF2B5EF4-FFF2-40B4-BE49-F238E27FC236}">
                <a16:creationId xmlns:a16="http://schemas.microsoft.com/office/drawing/2014/main" id="{53F4BAC4-867D-6A46-962F-BBC30CF23F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9255" y="404664"/>
            <a:ext cx="1647623" cy="926788"/>
          </a:xfrm>
          <a:prstGeom prst="rect">
            <a:avLst/>
          </a:prstGeom>
        </p:spPr>
      </p:pic>
    </p:spTree>
    <p:extLst>
      <p:ext uri="{BB962C8B-B14F-4D97-AF65-F5344CB8AC3E}">
        <p14:creationId xmlns:p14="http://schemas.microsoft.com/office/powerpoint/2010/main" val="3561151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95FE4-873A-4A38-B783-53F88A412712}"/>
              </a:ext>
            </a:extLst>
          </p:cNvPr>
          <p:cNvSpPr>
            <a:spLocks noGrp="1"/>
          </p:cNvSpPr>
          <p:nvPr>
            <p:ph type="title"/>
          </p:nvPr>
        </p:nvSpPr>
        <p:spPr/>
        <p:txBody>
          <a:bodyPr/>
          <a:lstStyle/>
          <a:p>
            <a:r>
              <a:rPr lang="zh-CN" altLang="en-US" dirty="0"/>
              <a:t>其它</a:t>
            </a:r>
            <a:endParaRPr lang="en-US" dirty="0"/>
          </a:p>
        </p:txBody>
      </p:sp>
      <p:sp>
        <p:nvSpPr>
          <p:cNvPr id="3" name="Text Placeholder 2">
            <a:extLst>
              <a:ext uri="{FF2B5EF4-FFF2-40B4-BE49-F238E27FC236}">
                <a16:creationId xmlns:a16="http://schemas.microsoft.com/office/drawing/2014/main" id="{DB022B73-8B5A-4D13-90D9-3E90E6E79679}"/>
              </a:ext>
            </a:extLst>
          </p:cNvPr>
          <p:cNvSpPr>
            <a:spLocks noGrp="1"/>
          </p:cNvSpPr>
          <p:nvPr>
            <p:ph sz="half" idx="1"/>
          </p:nvPr>
        </p:nvSpPr>
        <p:spPr/>
        <p:txBody>
          <a:bodyPr/>
          <a:lstStyle/>
          <a:p>
            <a:pPr marL="457200" indent="-457200">
              <a:buFont typeface="Arial" panose="020B0604020202020204" pitchFamily="34" charset="0"/>
              <a:buChar char="•"/>
            </a:pPr>
            <a:r>
              <a:rPr lang="zh-CN" altLang="en-US" b="1" dirty="0"/>
              <a:t>数据读取与预处理</a:t>
            </a:r>
            <a:endParaRPr lang="en-US" altLang="zh-CN" b="1" dirty="0"/>
          </a:p>
          <a:p>
            <a:pPr marL="685800" lvl="1" indent="-457200">
              <a:buFont typeface="Arial" panose="020B0604020202020204" pitchFamily="34" charset="0"/>
              <a:buChar char="•"/>
            </a:pPr>
            <a:r>
              <a:rPr lang="zh-CN" altLang="en-US" dirty="0"/>
              <a:t>本地读取：预先推送数据片到</a:t>
            </a:r>
            <a:r>
              <a:rPr lang="en-US" altLang="zh-CN" dirty="0"/>
              <a:t>worker</a:t>
            </a:r>
          </a:p>
          <a:p>
            <a:pPr marL="685800" lvl="1" indent="-457200">
              <a:buFont typeface="Arial" panose="020B0604020202020204" pitchFamily="34" charset="0"/>
              <a:buChar char="•"/>
            </a:pPr>
            <a:r>
              <a:rPr lang="zh-CN" altLang="en-US" dirty="0"/>
              <a:t>分布式文件系统：框架内嵌并行读取功能，多</a:t>
            </a:r>
            <a:r>
              <a:rPr lang="en-US" altLang="zh-CN" dirty="0"/>
              <a:t>worker</a:t>
            </a:r>
            <a:r>
              <a:rPr lang="zh-CN" altLang="en-US" dirty="0"/>
              <a:t>分片读取自己的部分</a:t>
            </a:r>
            <a:endParaRPr lang="en-US" altLang="zh-CN" dirty="0"/>
          </a:p>
          <a:p>
            <a:pPr marL="457200" indent="-457200">
              <a:buFont typeface="Arial" panose="020B0604020202020204" pitchFamily="34" charset="0"/>
              <a:buChar char="•"/>
            </a:pPr>
            <a:endParaRPr lang="en-US" altLang="zh-CN" dirty="0"/>
          </a:p>
          <a:p>
            <a:pPr marL="457200" indent="-457200">
              <a:buFont typeface="Arial" panose="020B0604020202020204" pitchFamily="34" charset="0"/>
              <a:buChar char="•"/>
            </a:pPr>
            <a:r>
              <a:rPr lang="zh-CN" altLang="en-US" b="1" dirty="0"/>
              <a:t>容错处理和故障恢复</a:t>
            </a:r>
            <a:endParaRPr lang="en-US" altLang="zh-CN" b="1" dirty="0"/>
          </a:p>
          <a:p>
            <a:pPr marL="685800" lvl="1" indent="-457200">
              <a:buFont typeface="Arial" panose="020B0604020202020204" pitchFamily="34" charset="0"/>
              <a:buChar char="•"/>
            </a:pPr>
            <a:r>
              <a:rPr lang="zh-CN" altLang="en-US" dirty="0"/>
              <a:t>机器学习的内禀特性：训练数据丢弃不敏感（部分</a:t>
            </a:r>
            <a:r>
              <a:rPr lang="en-US" altLang="zh-CN" dirty="0"/>
              <a:t>worker</a:t>
            </a:r>
            <a:r>
              <a:rPr lang="zh-CN" altLang="en-US" dirty="0"/>
              <a:t>更新）</a:t>
            </a:r>
            <a:endParaRPr lang="en-US" altLang="zh-CN" dirty="0"/>
          </a:p>
          <a:p>
            <a:pPr marL="685800" lvl="1" indent="-457200">
              <a:buFont typeface="Arial" panose="020B0604020202020204" pitchFamily="34" charset="0"/>
              <a:buChar char="•"/>
            </a:pPr>
            <a:r>
              <a:rPr lang="zh-CN" altLang="en-US" dirty="0"/>
              <a:t>模型</a:t>
            </a:r>
            <a:r>
              <a:rPr lang="en-US" altLang="zh-CN" dirty="0"/>
              <a:t>checkpoint</a:t>
            </a:r>
            <a:r>
              <a:rPr lang="zh-CN" altLang="en-US" dirty="0"/>
              <a:t>：</a:t>
            </a:r>
            <a:r>
              <a:rPr lang="en-US" altLang="zh-CN" dirty="0"/>
              <a:t>save/load</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5171059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E1074CCE-EB4E-9C41-875C-4181421903BE}"/>
              </a:ext>
            </a:extLst>
          </p:cNvPr>
          <p:cNvSpPr>
            <a:spLocks noGrp="1"/>
          </p:cNvSpPr>
          <p:nvPr>
            <p:ph sz="half" idx="1"/>
          </p:nvPr>
        </p:nvSpPr>
        <p:spPr>
          <a:xfrm>
            <a:off x="623635" y="980728"/>
            <a:ext cx="10963473" cy="4608512"/>
          </a:xfrm>
        </p:spPr>
        <p:txBody>
          <a:bodyPr anchor="ctr"/>
          <a:lstStyle/>
          <a:p>
            <a:pPr marL="0" indent="0" algn="ctr" eaLnBrk="1" hangingPunct="1">
              <a:spcBef>
                <a:spcPct val="0"/>
              </a:spcBef>
              <a:buNone/>
            </a:pPr>
            <a:r>
              <a:rPr kumimoji="1" lang="zh-CN" altLang="en-US" sz="4800" b="1" dirty="0">
                <a:solidFill>
                  <a:srgbClr val="C00000"/>
                </a:solidFill>
              </a:rPr>
              <a:t>并行处理硬件架构</a:t>
            </a:r>
            <a:endParaRPr lang="zh-CN" altLang="en-US" sz="4800" b="1" dirty="0">
              <a:solidFill>
                <a:srgbClr val="C00000"/>
              </a:solidFill>
              <a:cs typeface="Arial" pitchFamily="34" charset="0"/>
            </a:endParaRPr>
          </a:p>
        </p:txBody>
      </p:sp>
    </p:spTree>
    <p:extLst>
      <p:ext uri="{BB962C8B-B14F-4D97-AF65-F5344CB8AC3E}">
        <p14:creationId xmlns:p14="http://schemas.microsoft.com/office/powerpoint/2010/main" val="34029687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B5479-6469-4FBC-9DF5-63D972BA9D1A}"/>
              </a:ext>
            </a:extLst>
          </p:cNvPr>
          <p:cNvSpPr>
            <a:spLocks noGrp="1"/>
          </p:cNvSpPr>
          <p:nvPr>
            <p:ph type="title"/>
          </p:nvPr>
        </p:nvSpPr>
        <p:spPr/>
        <p:txBody>
          <a:bodyPr/>
          <a:lstStyle/>
          <a:p>
            <a:r>
              <a:rPr lang="zh-CN" altLang="en-US" dirty="0"/>
              <a:t>思考题</a:t>
            </a:r>
            <a:endParaRPr lang="en-US" dirty="0"/>
          </a:p>
        </p:txBody>
      </p:sp>
      <p:sp>
        <p:nvSpPr>
          <p:cNvPr id="3" name="Text Placeholder 2">
            <a:extLst>
              <a:ext uri="{FF2B5EF4-FFF2-40B4-BE49-F238E27FC236}">
                <a16:creationId xmlns:a16="http://schemas.microsoft.com/office/drawing/2014/main" id="{556C289C-5022-428A-A127-0ECBD6BCA1E4}"/>
              </a:ext>
            </a:extLst>
          </p:cNvPr>
          <p:cNvSpPr>
            <a:spLocks noGrp="1"/>
          </p:cNvSpPr>
          <p:nvPr>
            <p:ph sz="half" idx="1"/>
          </p:nvPr>
        </p:nvSpPr>
        <p:spPr/>
        <p:txBody>
          <a:bodyPr/>
          <a:lstStyle/>
          <a:p>
            <a:r>
              <a:rPr lang="en-US" altLang="zh-CN" dirty="0"/>
              <a:t>Q</a:t>
            </a:r>
            <a:r>
              <a:rPr lang="zh-CN" altLang="en-US" dirty="0"/>
              <a:t>：为什么模型训练通常需要分布式进行，而分布式模型预测并不常见？</a:t>
            </a:r>
            <a:endParaRPr lang="en-US" altLang="zh-CN" dirty="0"/>
          </a:p>
          <a:p>
            <a:endParaRPr lang="en-US" dirty="0"/>
          </a:p>
          <a:p>
            <a:r>
              <a:rPr lang="zh-CN" altLang="en-US" dirty="0"/>
              <a:t>计算模式不同：</a:t>
            </a:r>
            <a:endParaRPr lang="en-US" altLang="zh-CN" dirty="0"/>
          </a:p>
          <a:p>
            <a:r>
              <a:rPr lang="en-US" altLang="zh-CN" dirty="0"/>
              <a:t>        </a:t>
            </a:r>
            <a:r>
              <a:rPr lang="zh-CN" altLang="en-US" dirty="0"/>
              <a:t>训练需要各个</a:t>
            </a:r>
            <a:r>
              <a:rPr lang="en-US" altLang="zh-CN" dirty="0"/>
              <a:t>worker</a:t>
            </a:r>
            <a:r>
              <a:rPr lang="zh-CN" altLang="en-US" dirty="0"/>
              <a:t>保持通信，从而协调统一地更新模型参数；</a:t>
            </a:r>
            <a:endParaRPr lang="en-US" altLang="zh-CN" dirty="0"/>
          </a:p>
          <a:p>
            <a:r>
              <a:rPr lang="en-US" altLang="zh-CN" dirty="0"/>
              <a:t>        </a:t>
            </a:r>
            <a:r>
              <a:rPr lang="zh-CN" altLang="en-US" dirty="0"/>
              <a:t>预测中的模型参数是固定的，各个</a:t>
            </a:r>
            <a:r>
              <a:rPr lang="en-US" altLang="zh-CN" dirty="0"/>
              <a:t>worker</a:t>
            </a:r>
            <a:r>
              <a:rPr lang="zh-CN" altLang="en-US" dirty="0"/>
              <a:t>分别使用只读副本，无需相互通信协调；</a:t>
            </a:r>
            <a:endParaRPr lang="en-US" altLang="zh-CN" dirty="0"/>
          </a:p>
        </p:txBody>
      </p:sp>
    </p:spTree>
    <p:extLst>
      <p:ext uri="{BB962C8B-B14F-4D97-AF65-F5344CB8AC3E}">
        <p14:creationId xmlns:p14="http://schemas.microsoft.com/office/powerpoint/2010/main" val="127441216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C60BB-1160-42A6-8A97-54D11C2BCC97}"/>
              </a:ext>
            </a:extLst>
          </p:cNvPr>
          <p:cNvSpPr>
            <a:spLocks noGrp="1"/>
          </p:cNvSpPr>
          <p:nvPr>
            <p:ph type="title"/>
          </p:nvPr>
        </p:nvSpPr>
        <p:spPr/>
        <p:txBody>
          <a:bodyPr/>
          <a:lstStyle/>
          <a:p>
            <a:r>
              <a:rPr lang="zh-CN" altLang="en-US" dirty="0"/>
              <a:t>本章小结</a:t>
            </a:r>
            <a:endParaRPr lang="en-US" dirty="0"/>
          </a:p>
        </p:txBody>
      </p:sp>
      <p:sp>
        <p:nvSpPr>
          <p:cNvPr id="3" name="Text Placeholder 2">
            <a:extLst>
              <a:ext uri="{FF2B5EF4-FFF2-40B4-BE49-F238E27FC236}">
                <a16:creationId xmlns:a16="http://schemas.microsoft.com/office/drawing/2014/main" id="{98F34ABB-B93C-4676-9C5C-839843187D98}"/>
              </a:ext>
            </a:extLst>
          </p:cNvPr>
          <p:cNvSpPr>
            <a:spLocks noGrp="1"/>
          </p:cNvSpPr>
          <p:nvPr>
            <p:ph sz="half" idx="1"/>
          </p:nvPr>
        </p:nvSpPr>
        <p:spPr/>
        <p:txBody>
          <a:bodyPr/>
          <a:lstStyle/>
          <a:p>
            <a:pPr marL="457200" indent="-457200">
              <a:buFont typeface="+mj-lt"/>
              <a:buAutoNum type="arabicPeriod"/>
            </a:pPr>
            <a:r>
              <a:rPr lang="zh-CN" altLang="en-US" dirty="0"/>
              <a:t>单服务器执行从串行处理到并行处理，硬件架构从</a:t>
            </a:r>
            <a:r>
              <a:rPr lang="en-US" altLang="zh-CN" dirty="0"/>
              <a:t>SISD</a:t>
            </a:r>
            <a:r>
              <a:rPr lang="zh-CN" altLang="en-US" dirty="0"/>
              <a:t>到</a:t>
            </a:r>
            <a:r>
              <a:rPr lang="en-US" altLang="zh-CN" dirty="0"/>
              <a:t>MIMD</a:t>
            </a:r>
            <a:r>
              <a:rPr lang="zh-CN" altLang="en-US" dirty="0"/>
              <a:t>发展，实际上目前应用最广的是支持</a:t>
            </a:r>
            <a:r>
              <a:rPr lang="en-US" altLang="zh-CN" dirty="0"/>
              <a:t>SIMT</a:t>
            </a:r>
            <a:r>
              <a:rPr lang="zh-CN" altLang="en-US" dirty="0"/>
              <a:t>编程的</a:t>
            </a:r>
            <a:r>
              <a:rPr lang="en-US" altLang="zh-CN" dirty="0"/>
              <a:t>GPU</a:t>
            </a:r>
            <a:r>
              <a:rPr lang="zh-CN" altLang="en-US" dirty="0"/>
              <a:t>硬件架构。</a:t>
            </a:r>
            <a:endParaRPr lang="en-US" altLang="zh-CN" dirty="0"/>
          </a:p>
          <a:p>
            <a:pPr marL="457200" indent="-457200">
              <a:buFont typeface="+mj-lt"/>
              <a:buAutoNum type="arabicPeriod"/>
            </a:pPr>
            <a:r>
              <a:rPr lang="zh-CN" altLang="en-US" dirty="0"/>
              <a:t>基于内嵌分布式策略的训练系统：针对</a:t>
            </a:r>
            <a:r>
              <a:rPr lang="en-US" dirty="0"/>
              <a:t>TensorFlow</a:t>
            </a:r>
            <a:r>
              <a:rPr lang="en-US" altLang="zh-CN" dirty="0"/>
              <a:t>/MindSpore</a:t>
            </a:r>
            <a:r>
              <a:rPr lang="zh-CN" altLang="en-US" dirty="0"/>
              <a:t>为代表的基于计算图的</a:t>
            </a:r>
            <a:r>
              <a:rPr lang="en-US" altLang="zh-CN" dirty="0"/>
              <a:t>AI</a:t>
            </a:r>
            <a:r>
              <a:rPr lang="zh-CN" altLang="en-US" dirty="0"/>
              <a:t>框架，根据内置规则，自动完成分布式并行训练</a:t>
            </a:r>
            <a:endParaRPr lang="en-US" dirty="0"/>
          </a:p>
          <a:p>
            <a:pPr marL="457200" indent="-457200">
              <a:buFont typeface="+mj-lt"/>
              <a:buAutoNum type="arabicPeriod"/>
            </a:pPr>
            <a:r>
              <a:rPr lang="zh-CN" altLang="en-US" dirty="0"/>
              <a:t>基于提供通信原语分布式训练系统：针对以解释执行 </a:t>
            </a:r>
            <a:r>
              <a:rPr lang="en-US" altLang="zh-CN" dirty="0"/>
              <a:t>AI</a:t>
            </a:r>
            <a:r>
              <a:rPr lang="zh-CN" altLang="en-US" dirty="0"/>
              <a:t> 框架 </a:t>
            </a:r>
            <a:r>
              <a:rPr lang="en-US" altLang="zh-CN" dirty="0"/>
              <a:t>PyTorch </a:t>
            </a:r>
            <a:r>
              <a:rPr lang="zh-CN" altLang="en-US" dirty="0"/>
              <a:t>，能支持用户自定义的灵活分布式策略</a:t>
            </a:r>
            <a:endParaRPr lang="en-US" altLang="zh-CN" dirty="0"/>
          </a:p>
        </p:txBody>
      </p:sp>
    </p:spTree>
    <p:extLst>
      <p:ext uri="{BB962C8B-B14F-4D97-AF65-F5344CB8AC3E}">
        <p14:creationId xmlns:p14="http://schemas.microsoft.com/office/powerpoint/2010/main" val="58371721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FDFDF-3F47-4246-88CE-3EB1AEADC558}"/>
              </a:ext>
            </a:extLst>
          </p:cNvPr>
          <p:cNvSpPr>
            <a:spLocks noGrp="1"/>
          </p:cNvSpPr>
          <p:nvPr>
            <p:ph type="title"/>
          </p:nvPr>
        </p:nvSpPr>
        <p:spPr/>
        <p:txBody>
          <a:bodyPr/>
          <a:lstStyle/>
          <a:p>
            <a:r>
              <a:rPr kumimoji="1" lang="zh-CN" altLang="en-US" dirty="0"/>
              <a:t>并行处理硬件架构</a:t>
            </a:r>
          </a:p>
        </p:txBody>
      </p:sp>
      <p:sp>
        <p:nvSpPr>
          <p:cNvPr id="3" name="内容占位符 2">
            <a:extLst>
              <a:ext uri="{FF2B5EF4-FFF2-40B4-BE49-F238E27FC236}">
                <a16:creationId xmlns:a16="http://schemas.microsoft.com/office/drawing/2014/main" id="{6CD2B4E5-AB54-CF43-9B67-54C7454E783F}"/>
              </a:ext>
            </a:extLst>
          </p:cNvPr>
          <p:cNvSpPr>
            <a:spLocks noGrp="1"/>
          </p:cNvSpPr>
          <p:nvPr>
            <p:ph sz="half" idx="1"/>
          </p:nvPr>
        </p:nvSpPr>
        <p:spPr>
          <a:xfrm>
            <a:off x="623635" y="1484784"/>
            <a:ext cx="10963473" cy="4608512"/>
          </a:xfrm>
        </p:spPr>
        <p:txBody>
          <a:bodyPr/>
          <a:lstStyle/>
          <a:p>
            <a:r>
              <a:rPr kumimoji="1" lang="zh-CN" altLang="en-US" sz="2000" dirty="0">
                <a:solidFill>
                  <a:srgbClr val="374154"/>
                </a:solidFill>
              </a:rPr>
              <a:t>单指令流单数流（</a:t>
            </a:r>
            <a:r>
              <a:rPr kumimoji="1" lang="en-US" altLang="zh-CN" sz="2000" dirty="0">
                <a:solidFill>
                  <a:srgbClr val="374154"/>
                </a:solidFill>
              </a:rPr>
              <a:t>SISD</a:t>
            </a:r>
            <a:r>
              <a:rPr kumimoji="1" lang="zh-CN" altLang="en-US" sz="2000" dirty="0">
                <a:solidFill>
                  <a:srgbClr val="374154"/>
                </a:solidFill>
              </a:rPr>
              <a:t>）系统。</a:t>
            </a:r>
            <a:endParaRPr kumimoji="1" lang="en-US" altLang="zh-CN" sz="2000" dirty="0">
              <a:solidFill>
                <a:srgbClr val="374154"/>
              </a:solidFill>
            </a:endParaRPr>
          </a:p>
          <a:p>
            <a:r>
              <a:rPr kumimoji="1" lang="zh-CN" altLang="en-US" sz="2000" dirty="0">
                <a:solidFill>
                  <a:srgbClr val="374154"/>
                </a:solidFill>
              </a:rPr>
              <a:t>单指令流多数据流（</a:t>
            </a:r>
            <a:r>
              <a:rPr kumimoji="1" lang="en-US" altLang="zh-CN" sz="2000" dirty="0">
                <a:solidFill>
                  <a:srgbClr val="374154"/>
                </a:solidFill>
              </a:rPr>
              <a:t>SIMD</a:t>
            </a:r>
            <a:r>
              <a:rPr kumimoji="1" lang="zh-CN" altLang="en-US" sz="2000" dirty="0">
                <a:solidFill>
                  <a:srgbClr val="374154"/>
                </a:solidFill>
              </a:rPr>
              <a:t>）系统。</a:t>
            </a:r>
            <a:endParaRPr kumimoji="1" lang="en-US" altLang="zh-CN" sz="2000" dirty="0">
              <a:solidFill>
                <a:srgbClr val="374154"/>
              </a:solidFill>
            </a:endParaRPr>
          </a:p>
          <a:p>
            <a:r>
              <a:rPr kumimoji="1" lang="zh-CN" altLang="en-US" sz="2000" dirty="0">
                <a:solidFill>
                  <a:srgbClr val="374154"/>
                </a:solidFill>
              </a:rPr>
              <a:t>多指令流单数据流（</a:t>
            </a:r>
            <a:r>
              <a:rPr kumimoji="1" lang="en-US" altLang="zh-CN" sz="2000" dirty="0">
                <a:solidFill>
                  <a:srgbClr val="374154"/>
                </a:solidFill>
              </a:rPr>
              <a:t>MISD</a:t>
            </a:r>
            <a:r>
              <a:rPr kumimoji="1" lang="zh-CN" altLang="en-US" sz="2000" dirty="0">
                <a:solidFill>
                  <a:srgbClr val="374154"/>
                </a:solidFill>
              </a:rPr>
              <a:t>）系统。 </a:t>
            </a:r>
            <a:endParaRPr kumimoji="1" lang="en-US" altLang="zh-CN" sz="2000" dirty="0">
              <a:solidFill>
                <a:srgbClr val="374154"/>
              </a:solidFill>
            </a:endParaRPr>
          </a:p>
          <a:p>
            <a:r>
              <a:rPr kumimoji="1" lang="zh-CN" altLang="en-US" sz="2000" dirty="0">
                <a:solidFill>
                  <a:srgbClr val="374154"/>
                </a:solidFill>
              </a:rPr>
              <a:t> 多指令流多数据流（</a:t>
            </a:r>
            <a:r>
              <a:rPr kumimoji="1" lang="en-US" altLang="zh-CN" sz="2000" dirty="0">
                <a:solidFill>
                  <a:srgbClr val="374154"/>
                </a:solidFill>
              </a:rPr>
              <a:t>MIMD</a:t>
            </a:r>
            <a:r>
              <a:rPr kumimoji="1" lang="zh-CN" altLang="en-US" sz="2000" dirty="0">
                <a:solidFill>
                  <a:srgbClr val="374154"/>
                </a:solidFill>
              </a:rPr>
              <a:t>）系统。</a:t>
            </a:r>
          </a:p>
        </p:txBody>
      </p:sp>
      <p:pic>
        <p:nvPicPr>
          <p:cNvPr id="4" name="图片 3">
            <a:extLst>
              <a:ext uri="{FF2B5EF4-FFF2-40B4-BE49-F238E27FC236}">
                <a16:creationId xmlns:a16="http://schemas.microsoft.com/office/drawing/2014/main" id="{472A7745-8AA3-0A4B-A703-6F3FFB2B222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90469" y="1772816"/>
            <a:ext cx="3888432" cy="3888432"/>
          </a:xfrm>
          <a:prstGeom prst="rect">
            <a:avLst/>
          </a:prstGeom>
        </p:spPr>
      </p:pic>
    </p:spTree>
    <p:extLst>
      <p:ext uri="{BB962C8B-B14F-4D97-AF65-F5344CB8AC3E}">
        <p14:creationId xmlns:p14="http://schemas.microsoft.com/office/powerpoint/2010/main" val="364256155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4C14D-8F81-C94B-B10A-339A44E14446}"/>
              </a:ext>
            </a:extLst>
          </p:cNvPr>
          <p:cNvSpPr>
            <a:spLocks noGrp="1"/>
          </p:cNvSpPr>
          <p:nvPr>
            <p:ph type="title"/>
          </p:nvPr>
        </p:nvSpPr>
        <p:spPr/>
        <p:txBody>
          <a:bodyPr/>
          <a:lstStyle/>
          <a:p>
            <a:r>
              <a:rPr kumimoji="1" lang="zh-CN" altLang="en-US" dirty="0"/>
              <a:t>并行计算处理硬件架构（</a:t>
            </a:r>
            <a:r>
              <a:rPr kumimoji="1" lang="en-US" altLang="zh-CN" dirty="0"/>
              <a:t>I</a:t>
            </a:r>
            <a:r>
              <a:rPr kumimoji="1" lang="zh-CN" altLang="en-US" dirty="0"/>
              <a:t>） </a:t>
            </a:r>
            <a:r>
              <a:rPr lang="zh-CN" altLang="en-US" dirty="0"/>
              <a:t>：</a:t>
            </a:r>
            <a:r>
              <a:rPr kumimoji="1" lang="zh-CN" altLang="en-US" sz="2800" dirty="0"/>
              <a:t> </a:t>
            </a:r>
            <a:r>
              <a:rPr kumimoji="1" lang="en-US" altLang="zh-CN" sz="2800" dirty="0"/>
              <a:t>SISD</a:t>
            </a:r>
            <a:r>
              <a:rPr kumimoji="1" lang="zh-CN" altLang="en-US" sz="2800" dirty="0"/>
              <a:t> 系统</a:t>
            </a:r>
          </a:p>
        </p:txBody>
      </p:sp>
      <p:sp>
        <p:nvSpPr>
          <p:cNvPr id="3" name="内容占位符 2">
            <a:extLst>
              <a:ext uri="{FF2B5EF4-FFF2-40B4-BE49-F238E27FC236}">
                <a16:creationId xmlns:a16="http://schemas.microsoft.com/office/drawing/2014/main" id="{47C608C3-14C4-DC4F-92E2-DF556B507B1C}"/>
              </a:ext>
            </a:extLst>
          </p:cNvPr>
          <p:cNvSpPr>
            <a:spLocks noGrp="1"/>
          </p:cNvSpPr>
          <p:nvPr>
            <p:ph sz="half" idx="1"/>
          </p:nvPr>
        </p:nvSpPr>
        <p:spPr>
          <a:xfrm>
            <a:off x="623635" y="1423544"/>
            <a:ext cx="10963473" cy="4525736"/>
          </a:xfrm>
        </p:spPr>
        <p:txBody>
          <a:bodyPr/>
          <a:lstStyle/>
          <a:p>
            <a:r>
              <a:rPr lang="zh-CN" altLang="en-US" sz="2000" dirty="0">
                <a:solidFill>
                  <a:srgbClr val="374154"/>
                </a:solidFill>
              </a:rPr>
              <a:t>每个指令部件每次仅译码一条指令，而且在执行时仅为操作部件提供一份数据</a:t>
            </a:r>
            <a:endParaRPr lang="en-US" altLang="zh-CN" sz="2000" dirty="0">
              <a:solidFill>
                <a:srgbClr val="374154"/>
              </a:solidFill>
            </a:endParaRPr>
          </a:p>
          <a:p>
            <a:r>
              <a:rPr lang="zh-CN" altLang="en-US" sz="2000" dirty="0">
                <a:solidFill>
                  <a:srgbClr val="374154"/>
                </a:solidFill>
              </a:rPr>
              <a:t>串行计算，硬件不支持并行计算；在时钟周期内，</a:t>
            </a:r>
            <a:r>
              <a:rPr lang="en-US" altLang="zh-CN" sz="2000" dirty="0">
                <a:solidFill>
                  <a:srgbClr val="374154"/>
                </a:solidFill>
              </a:rPr>
              <a:t>CPU</a:t>
            </a:r>
            <a:r>
              <a:rPr lang="zh-CN" altLang="en-US" sz="2000" dirty="0">
                <a:solidFill>
                  <a:srgbClr val="374154"/>
                </a:solidFill>
              </a:rPr>
              <a:t>只能处理一个数据流。</a:t>
            </a:r>
            <a:endParaRPr lang="en-US" altLang="zh-CN" sz="2000" dirty="0">
              <a:solidFill>
                <a:srgbClr val="374154"/>
              </a:solidFill>
            </a:endParaRPr>
          </a:p>
        </p:txBody>
      </p:sp>
      <p:pic>
        <p:nvPicPr>
          <p:cNvPr id="5" name="图片 4">
            <a:extLst>
              <a:ext uri="{FF2B5EF4-FFF2-40B4-BE49-F238E27FC236}">
                <a16:creationId xmlns:a16="http://schemas.microsoft.com/office/drawing/2014/main" id="{FA161F60-20AE-CD48-9BB1-C594A60D834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23933" y="3068960"/>
            <a:ext cx="2557353" cy="2557353"/>
          </a:xfrm>
          <a:prstGeom prst="rect">
            <a:avLst/>
          </a:prstGeom>
        </p:spPr>
      </p:pic>
      <p:sp>
        <p:nvSpPr>
          <p:cNvPr id="6" name="矩形 5">
            <a:extLst>
              <a:ext uri="{FF2B5EF4-FFF2-40B4-BE49-F238E27FC236}">
                <a16:creationId xmlns:a16="http://schemas.microsoft.com/office/drawing/2014/main" id="{7955FC1D-6624-D647-8E3B-E5B189C2F73B}"/>
              </a:ext>
            </a:extLst>
          </p:cNvPr>
          <p:cNvSpPr/>
          <p:nvPr/>
        </p:nvSpPr>
        <p:spPr bwMode="auto">
          <a:xfrm>
            <a:off x="1489869" y="3402560"/>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7" name="图片 6">
            <a:extLst>
              <a:ext uri="{FF2B5EF4-FFF2-40B4-BE49-F238E27FC236}">
                <a16:creationId xmlns:a16="http://schemas.microsoft.com/office/drawing/2014/main" id="{9F56AAC6-C3B6-B04D-AEAF-A88EFC3DB0E1}"/>
              </a:ext>
            </a:extLst>
          </p:cNvPr>
          <p:cNvPicPr>
            <a:picLocks noChangeAspect="1"/>
          </p:cNvPicPr>
          <p:nvPr/>
        </p:nvPicPr>
        <p:blipFill>
          <a:blip r:embed="rId3"/>
          <a:stretch>
            <a:fillRect/>
          </a:stretch>
        </p:blipFill>
        <p:spPr>
          <a:xfrm>
            <a:off x="5378301" y="2845013"/>
            <a:ext cx="4953000" cy="2781300"/>
          </a:xfrm>
          <a:prstGeom prst="rect">
            <a:avLst/>
          </a:prstGeom>
        </p:spPr>
      </p:pic>
    </p:spTree>
    <p:extLst>
      <p:ext uri="{BB962C8B-B14F-4D97-AF65-F5344CB8AC3E}">
        <p14:creationId xmlns:p14="http://schemas.microsoft.com/office/powerpoint/2010/main" val="68230423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A9EB77-5A5A-4F43-995B-EB2DFEA708EC}"/>
              </a:ext>
            </a:extLst>
          </p:cNvPr>
          <p:cNvSpPr>
            <a:spLocks noGrp="1"/>
          </p:cNvSpPr>
          <p:nvPr>
            <p:ph type="title"/>
          </p:nvPr>
        </p:nvSpPr>
        <p:spPr/>
        <p:txBody>
          <a:bodyPr/>
          <a:lstStyle/>
          <a:p>
            <a:r>
              <a:rPr kumimoji="1" lang="zh-CN" altLang="en-US" sz="2800" dirty="0"/>
              <a:t>并行计算处理硬件架构（</a:t>
            </a:r>
            <a:r>
              <a:rPr kumimoji="1" lang="en-US" altLang="zh-CN" sz="2800" dirty="0"/>
              <a:t>II</a:t>
            </a:r>
            <a:r>
              <a:rPr kumimoji="1" lang="zh-CN" altLang="en-US" sz="2800" dirty="0"/>
              <a:t>）：</a:t>
            </a:r>
            <a:r>
              <a:rPr kumimoji="1" lang="en-US" altLang="zh-CN" sz="2800" dirty="0"/>
              <a:t>SIMD </a:t>
            </a:r>
            <a:r>
              <a:rPr kumimoji="1" lang="zh-CN" altLang="en-US" sz="2800" dirty="0"/>
              <a:t>系统</a:t>
            </a:r>
          </a:p>
        </p:txBody>
      </p:sp>
      <p:sp>
        <p:nvSpPr>
          <p:cNvPr id="3" name="内容占位符 2">
            <a:extLst>
              <a:ext uri="{FF2B5EF4-FFF2-40B4-BE49-F238E27FC236}">
                <a16:creationId xmlns:a16="http://schemas.microsoft.com/office/drawing/2014/main" id="{C1725007-AF0E-6B49-A4DB-0374D49CE0F1}"/>
              </a:ext>
            </a:extLst>
          </p:cNvPr>
          <p:cNvSpPr>
            <a:spLocks noGrp="1"/>
          </p:cNvSpPr>
          <p:nvPr>
            <p:ph sz="half" idx="1"/>
          </p:nvPr>
        </p:nvSpPr>
        <p:spPr>
          <a:xfrm>
            <a:off x="623635" y="1340768"/>
            <a:ext cx="10963473" cy="4896544"/>
          </a:xfrm>
        </p:spPr>
        <p:txBody>
          <a:bodyPr/>
          <a:lstStyle/>
          <a:p>
            <a:r>
              <a:rPr lang="zh-CN" altLang="en-US" dirty="0">
                <a:solidFill>
                  <a:srgbClr val="374154"/>
                </a:solidFill>
              </a:rPr>
              <a:t>一个控制器控制多个处理器，同时对一组数据中每一个分别执行相同操作</a:t>
            </a:r>
            <a:endParaRPr lang="en-US" altLang="zh-CN" dirty="0">
              <a:solidFill>
                <a:srgbClr val="374154"/>
              </a:solidFill>
            </a:endParaRPr>
          </a:p>
          <a:p>
            <a:r>
              <a:rPr lang="en-US" altLang="zh-CN" dirty="0">
                <a:solidFill>
                  <a:srgbClr val="374154"/>
                </a:solidFill>
              </a:rPr>
              <a:t>SIMD</a:t>
            </a:r>
            <a:r>
              <a:rPr lang="zh-CN" altLang="en-US" dirty="0">
                <a:solidFill>
                  <a:srgbClr val="374154"/>
                </a:solidFill>
              </a:rPr>
              <a:t>主要执行向量、矩阵等数组运算，处理单元数目固定，适用于科学计算</a:t>
            </a:r>
          </a:p>
          <a:p>
            <a:r>
              <a:rPr lang="zh-CN" altLang="en-US" dirty="0">
                <a:solidFill>
                  <a:srgbClr val="374154"/>
                </a:solidFill>
              </a:rPr>
              <a:t>特点是处理单元数量很多， 但处理单元速度受计算机通讯带宽传递速率的限制</a:t>
            </a:r>
            <a:endParaRPr lang="en-US" altLang="zh-CN" dirty="0">
              <a:solidFill>
                <a:srgbClr val="374154"/>
              </a:solidFill>
            </a:endParaRPr>
          </a:p>
        </p:txBody>
      </p:sp>
      <p:pic>
        <p:nvPicPr>
          <p:cNvPr id="5" name="图片 4">
            <a:extLst>
              <a:ext uri="{FF2B5EF4-FFF2-40B4-BE49-F238E27FC236}">
                <a16:creationId xmlns:a16="http://schemas.microsoft.com/office/drawing/2014/main" id="{C5D3E3F3-FD09-CB45-A9D9-35F96DEEC28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804" y="3284984"/>
            <a:ext cx="2557353" cy="2557353"/>
          </a:xfrm>
          <a:prstGeom prst="rect">
            <a:avLst/>
          </a:prstGeom>
        </p:spPr>
      </p:pic>
      <p:sp>
        <p:nvSpPr>
          <p:cNvPr id="6" name="矩形 5">
            <a:extLst>
              <a:ext uri="{FF2B5EF4-FFF2-40B4-BE49-F238E27FC236}">
                <a16:creationId xmlns:a16="http://schemas.microsoft.com/office/drawing/2014/main" id="{3808C56E-31CB-8A42-A3D0-150E78B6CF7C}"/>
              </a:ext>
            </a:extLst>
          </p:cNvPr>
          <p:cNvSpPr/>
          <p:nvPr/>
        </p:nvSpPr>
        <p:spPr bwMode="auto">
          <a:xfrm>
            <a:off x="2930029" y="3618584"/>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9" name="图片 8">
            <a:extLst>
              <a:ext uri="{FF2B5EF4-FFF2-40B4-BE49-F238E27FC236}">
                <a16:creationId xmlns:a16="http://schemas.microsoft.com/office/drawing/2014/main" id="{20C32FD4-D9DF-3C48-86DF-7CE3C6BD56AE}"/>
              </a:ext>
            </a:extLst>
          </p:cNvPr>
          <p:cNvPicPr>
            <a:picLocks noChangeAspect="1"/>
          </p:cNvPicPr>
          <p:nvPr/>
        </p:nvPicPr>
        <p:blipFill>
          <a:blip r:embed="rId3"/>
          <a:stretch>
            <a:fillRect/>
          </a:stretch>
        </p:blipFill>
        <p:spPr>
          <a:xfrm>
            <a:off x="5450309" y="3099137"/>
            <a:ext cx="4991100" cy="2743200"/>
          </a:xfrm>
          <a:prstGeom prst="rect">
            <a:avLst/>
          </a:prstGeom>
        </p:spPr>
      </p:pic>
    </p:spTree>
    <p:extLst>
      <p:ext uri="{BB962C8B-B14F-4D97-AF65-F5344CB8AC3E}">
        <p14:creationId xmlns:p14="http://schemas.microsoft.com/office/powerpoint/2010/main" val="31363150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7342A6A-B903-F146-983D-312AC6843A18}"/>
              </a:ext>
            </a:extLst>
          </p:cNvPr>
          <p:cNvSpPr>
            <a:spLocks noGrp="1"/>
          </p:cNvSpPr>
          <p:nvPr>
            <p:ph type="title"/>
          </p:nvPr>
        </p:nvSpPr>
        <p:spPr/>
        <p:txBody>
          <a:bodyPr/>
          <a:lstStyle/>
          <a:p>
            <a:r>
              <a:rPr kumimoji="1" lang="zh-CN" altLang="en-US" dirty="0"/>
              <a:t>并行计算处理硬件架构（</a:t>
            </a:r>
            <a:r>
              <a:rPr kumimoji="1" lang="en-US" altLang="zh-CN" dirty="0"/>
              <a:t>I</a:t>
            </a:r>
            <a:r>
              <a:rPr kumimoji="1" lang="zh-CN" altLang="en-US" dirty="0"/>
              <a:t>）：</a:t>
            </a:r>
            <a:r>
              <a:rPr lang="en-US" altLang="zh-CN" dirty="0"/>
              <a:t>MISD </a:t>
            </a:r>
            <a:r>
              <a:rPr lang="zh-CN" altLang="en-US" dirty="0"/>
              <a:t>系统</a:t>
            </a:r>
          </a:p>
        </p:txBody>
      </p:sp>
      <p:sp>
        <p:nvSpPr>
          <p:cNvPr id="5" name="内容占位符 4">
            <a:extLst>
              <a:ext uri="{FF2B5EF4-FFF2-40B4-BE49-F238E27FC236}">
                <a16:creationId xmlns:a16="http://schemas.microsoft.com/office/drawing/2014/main" id="{10F7FC8D-7312-9146-B74A-9D7EABB28500}"/>
              </a:ext>
            </a:extLst>
          </p:cNvPr>
          <p:cNvSpPr>
            <a:spLocks noGrp="1"/>
          </p:cNvSpPr>
          <p:nvPr>
            <p:ph sz="half" idx="1"/>
          </p:nvPr>
        </p:nvSpPr>
        <p:spPr/>
        <p:txBody>
          <a:bodyPr/>
          <a:lstStyle/>
          <a:p>
            <a:r>
              <a:rPr lang="zh-CN" altLang="en-US" dirty="0"/>
              <a:t>多指令流单数据流机器，采用多个指令流来处理单个数据流</a:t>
            </a:r>
            <a:endParaRPr lang="en-US" altLang="zh-CN" dirty="0"/>
          </a:p>
          <a:p>
            <a:r>
              <a:rPr lang="zh-CN" altLang="en-US" dirty="0"/>
              <a:t>作为理论模型出现，没有投入到实际应用之中</a:t>
            </a:r>
          </a:p>
        </p:txBody>
      </p:sp>
      <p:pic>
        <p:nvPicPr>
          <p:cNvPr id="7" name="图片 6">
            <a:extLst>
              <a:ext uri="{FF2B5EF4-FFF2-40B4-BE49-F238E27FC236}">
                <a16:creationId xmlns:a16="http://schemas.microsoft.com/office/drawing/2014/main" id="{7611A8BE-5430-AD4D-A8AD-3853FA3392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6772" y="3284984"/>
            <a:ext cx="2557353" cy="2557353"/>
          </a:xfrm>
          <a:prstGeom prst="rect">
            <a:avLst/>
          </a:prstGeom>
        </p:spPr>
      </p:pic>
      <p:sp>
        <p:nvSpPr>
          <p:cNvPr id="8" name="矩形 7">
            <a:extLst>
              <a:ext uri="{FF2B5EF4-FFF2-40B4-BE49-F238E27FC236}">
                <a16:creationId xmlns:a16="http://schemas.microsoft.com/office/drawing/2014/main" id="{42A418C7-BDA1-0644-A61A-CA4822443B9D}"/>
              </a:ext>
            </a:extLst>
          </p:cNvPr>
          <p:cNvSpPr/>
          <p:nvPr/>
        </p:nvSpPr>
        <p:spPr bwMode="auto">
          <a:xfrm>
            <a:off x="1561877" y="4725144"/>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2" name="图片 1">
            <a:extLst>
              <a:ext uri="{FF2B5EF4-FFF2-40B4-BE49-F238E27FC236}">
                <a16:creationId xmlns:a16="http://schemas.microsoft.com/office/drawing/2014/main" id="{50419C57-D6DB-834F-A901-40CC521E2F82}"/>
              </a:ext>
            </a:extLst>
          </p:cNvPr>
          <p:cNvPicPr>
            <a:picLocks noChangeAspect="1"/>
          </p:cNvPicPr>
          <p:nvPr/>
        </p:nvPicPr>
        <p:blipFill>
          <a:blip r:embed="rId3"/>
          <a:stretch>
            <a:fillRect/>
          </a:stretch>
        </p:blipFill>
        <p:spPr>
          <a:xfrm>
            <a:off x="5105291" y="3065295"/>
            <a:ext cx="5854700" cy="2794000"/>
          </a:xfrm>
          <a:prstGeom prst="rect">
            <a:avLst/>
          </a:prstGeom>
        </p:spPr>
      </p:pic>
    </p:spTree>
    <p:extLst>
      <p:ext uri="{BB962C8B-B14F-4D97-AF65-F5344CB8AC3E}">
        <p14:creationId xmlns:p14="http://schemas.microsoft.com/office/powerpoint/2010/main" val="61724661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4ABDE2-16A1-FE42-BC48-02D1F0E3B783}"/>
              </a:ext>
            </a:extLst>
          </p:cNvPr>
          <p:cNvSpPr>
            <a:spLocks noGrp="1"/>
          </p:cNvSpPr>
          <p:nvPr>
            <p:ph type="title"/>
          </p:nvPr>
        </p:nvSpPr>
        <p:spPr/>
        <p:txBody>
          <a:bodyPr/>
          <a:lstStyle/>
          <a:p>
            <a:r>
              <a:rPr kumimoji="1" lang="zh-CN" altLang="en-US" dirty="0"/>
              <a:t>并行计算处理硬件架构（</a:t>
            </a:r>
            <a:r>
              <a:rPr kumimoji="1" lang="en-US" altLang="zh-CN" dirty="0"/>
              <a:t>III</a:t>
            </a:r>
            <a:r>
              <a:rPr kumimoji="1" lang="zh-CN" altLang="en-US" dirty="0"/>
              <a:t>）： </a:t>
            </a:r>
            <a:r>
              <a:rPr lang="en-US" altLang="zh-CN" dirty="0"/>
              <a:t>MIMD </a:t>
            </a:r>
            <a:r>
              <a:rPr lang="zh-CN" altLang="en-US" dirty="0"/>
              <a:t>系统</a:t>
            </a:r>
          </a:p>
        </p:txBody>
      </p:sp>
      <p:sp>
        <p:nvSpPr>
          <p:cNvPr id="5" name="内容占位符 4">
            <a:extLst>
              <a:ext uri="{FF2B5EF4-FFF2-40B4-BE49-F238E27FC236}">
                <a16:creationId xmlns:a16="http://schemas.microsoft.com/office/drawing/2014/main" id="{3848CF2F-E3E6-EF4F-8F78-F1BC50EDE87A}"/>
              </a:ext>
            </a:extLst>
          </p:cNvPr>
          <p:cNvSpPr>
            <a:spLocks noGrp="1"/>
          </p:cNvSpPr>
          <p:nvPr>
            <p:ph sz="half" idx="1"/>
          </p:nvPr>
        </p:nvSpPr>
        <p:spPr/>
        <p:txBody>
          <a:bodyPr/>
          <a:lstStyle/>
          <a:p>
            <a:r>
              <a:rPr lang="zh-CN" altLang="en-US" dirty="0"/>
              <a:t>在多个数据集上执行多个指令的多处理器机器</a:t>
            </a:r>
            <a:endParaRPr lang="en-US" altLang="zh-CN" dirty="0"/>
          </a:p>
          <a:p>
            <a:r>
              <a:rPr lang="zh-CN" altLang="en-US" dirty="0"/>
              <a:t>共享内存 </a:t>
            </a:r>
            <a:r>
              <a:rPr lang="en-US" altLang="zh-CN" dirty="0"/>
              <a:t>MIMD </a:t>
            </a:r>
            <a:r>
              <a:rPr lang="zh-CN" altLang="en-US" dirty="0"/>
              <a:t>和分布式内存</a:t>
            </a:r>
            <a:endParaRPr lang="en-US" altLang="zh-CN" dirty="0"/>
          </a:p>
          <a:p>
            <a:endParaRPr lang="zh-CN" altLang="en-US" dirty="0"/>
          </a:p>
        </p:txBody>
      </p:sp>
      <p:pic>
        <p:nvPicPr>
          <p:cNvPr id="7" name="图片 6">
            <a:extLst>
              <a:ext uri="{FF2B5EF4-FFF2-40B4-BE49-F238E27FC236}">
                <a16:creationId xmlns:a16="http://schemas.microsoft.com/office/drawing/2014/main" id="{7C657311-F6E7-9E42-B0F0-217CE59AF8E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6772" y="3284984"/>
            <a:ext cx="2557353" cy="2557353"/>
          </a:xfrm>
          <a:prstGeom prst="rect">
            <a:avLst/>
          </a:prstGeom>
        </p:spPr>
      </p:pic>
      <p:sp>
        <p:nvSpPr>
          <p:cNvPr id="8" name="矩形 7">
            <a:extLst>
              <a:ext uri="{FF2B5EF4-FFF2-40B4-BE49-F238E27FC236}">
                <a16:creationId xmlns:a16="http://schemas.microsoft.com/office/drawing/2014/main" id="{C3223B00-BAFA-CD47-83F1-A8CFE3985D4C}"/>
              </a:ext>
            </a:extLst>
          </p:cNvPr>
          <p:cNvSpPr/>
          <p:nvPr/>
        </p:nvSpPr>
        <p:spPr bwMode="auto">
          <a:xfrm>
            <a:off x="2641997" y="4707677"/>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2" name="图片 1">
            <a:extLst>
              <a:ext uri="{FF2B5EF4-FFF2-40B4-BE49-F238E27FC236}">
                <a16:creationId xmlns:a16="http://schemas.microsoft.com/office/drawing/2014/main" id="{63077276-B7D0-9D49-880A-989006F93D95}"/>
              </a:ext>
            </a:extLst>
          </p:cNvPr>
          <p:cNvPicPr>
            <a:picLocks noChangeAspect="1"/>
          </p:cNvPicPr>
          <p:nvPr/>
        </p:nvPicPr>
        <p:blipFill>
          <a:blip r:embed="rId3"/>
          <a:stretch>
            <a:fillRect/>
          </a:stretch>
        </p:blipFill>
        <p:spPr>
          <a:xfrm>
            <a:off x="5293675" y="3099713"/>
            <a:ext cx="5168900" cy="2832100"/>
          </a:xfrm>
          <a:prstGeom prst="rect">
            <a:avLst/>
          </a:prstGeom>
        </p:spPr>
      </p:pic>
    </p:spTree>
    <p:extLst>
      <p:ext uri="{BB962C8B-B14F-4D97-AF65-F5344CB8AC3E}">
        <p14:creationId xmlns:p14="http://schemas.microsoft.com/office/powerpoint/2010/main" val="54602287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4ABDE2-16A1-FE42-BC48-02D1F0E3B783}"/>
              </a:ext>
            </a:extLst>
          </p:cNvPr>
          <p:cNvSpPr>
            <a:spLocks noGrp="1"/>
          </p:cNvSpPr>
          <p:nvPr>
            <p:ph type="title"/>
          </p:nvPr>
        </p:nvSpPr>
        <p:spPr/>
        <p:txBody>
          <a:bodyPr/>
          <a:lstStyle/>
          <a:p>
            <a:r>
              <a:rPr kumimoji="1" lang="zh-CN" altLang="en-US" dirty="0"/>
              <a:t>并行计算处理硬件架构（</a:t>
            </a:r>
            <a:r>
              <a:rPr kumimoji="1" lang="en-US" altLang="zh-CN" dirty="0"/>
              <a:t>III</a:t>
            </a:r>
            <a:r>
              <a:rPr kumimoji="1" lang="zh-CN" altLang="en-US" dirty="0"/>
              <a:t>）： </a:t>
            </a:r>
            <a:r>
              <a:rPr lang="en-US" altLang="zh-CN" dirty="0"/>
              <a:t>MIMD </a:t>
            </a:r>
            <a:r>
              <a:rPr lang="zh-CN" altLang="en-US" dirty="0"/>
              <a:t>系统</a:t>
            </a:r>
          </a:p>
        </p:txBody>
      </p:sp>
      <p:sp>
        <p:nvSpPr>
          <p:cNvPr id="5" name="内容占位符 4">
            <a:extLst>
              <a:ext uri="{FF2B5EF4-FFF2-40B4-BE49-F238E27FC236}">
                <a16:creationId xmlns:a16="http://schemas.microsoft.com/office/drawing/2014/main" id="{3848CF2F-E3E6-EF4F-8F78-F1BC50EDE87A}"/>
              </a:ext>
            </a:extLst>
          </p:cNvPr>
          <p:cNvSpPr>
            <a:spLocks noGrp="1"/>
          </p:cNvSpPr>
          <p:nvPr>
            <p:ph sz="half" idx="1"/>
          </p:nvPr>
        </p:nvSpPr>
        <p:spPr/>
        <p:txBody>
          <a:bodyPr/>
          <a:lstStyle/>
          <a:p>
            <a:r>
              <a:rPr lang="zh-CN" altLang="en-US" dirty="0"/>
              <a:t>在多个数据集上执行多个指令的多处理器机器</a:t>
            </a:r>
            <a:endParaRPr lang="en-US" altLang="zh-CN" dirty="0"/>
          </a:p>
          <a:p>
            <a:r>
              <a:rPr lang="zh-CN" altLang="en-US" dirty="0"/>
              <a:t>共享内存 </a:t>
            </a:r>
            <a:r>
              <a:rPr lang="en-US" altLang="zh-CN" dirty="0"/>
              <a:t>MIMD </a:t>
            </a:r>
            <a:r>
              <a:rPr lang="zh-CN" altLang="en-US" dirty="0"/>
              <a:t>和分布式内存 </a:t>
            </a:r>
            <a:r>
              <a:rPr lang="en-US" altLang="zh-CN" dirty="0"/>
              <a:t>MIMD</a:t>
            </a:r>
          </a:p>
          <a:p>
            <a:endParaRPr lang="zh-CN" altLang="en-US" dirty="0"/>
          </a:p>
        </p:txBody>
      </p:sp>
      <p:pic>
        <p:nvPicPr>
          <p:cNvPr id="3" name="图片 2">
            <a:extLst>
              <a:ext uri="{FF2B5EF4-FFF2-40B4-BE49-F238E27FC236}">
                <a16:creationId xmlns:a16="http://schemas.microsoft.com/office/drawing/2014/main" id="{42BA207A-DE6D-CF4E-B4DF-BB86F0B6CB2C}"/>
              </a:ext>
            </a:extLst>
          </p:cNvPr>
          <p:cNvPicPr>
            <a:picLocks noChangeAspect="1"/>
          </p:cNvPicPr>
          <p:nvPr/>
        </p:nvPicPr>
        <p:blipFill>
          <a:blip r:embed="rId2"/>
          <a:stretch>
            <a:fillRect/>
          </a:stretch>
        </p:blipFill>
        <p:spPr>
          <a:xfrm>
            <a:off x="1129829" y="3156800"/>
            <a:ext cx="4121697" cy="2304256"/>
          </a:xfrm>
          <a:prstGeom prst="rect">
            <a:avLst/>
          </a:prstGeom>
        </p:spPr>
      </p:pic>
      <p:pic>
        <p:nvPicPr>
          <p:cNvPr id="6" name="图片 5">
            <a:extLst>
              <a:ext uri="{FF2B5EF4-FFF2-40B4-BE49-F238E27FC236}">
                <a16:creationId xmlns:a16="http://schemas.microsoft.com/office/drawing/2014/main" id="{84E573EB-5FC7-A24F-B75E-8597C3505E0B}"/>
              </a:ext>
            </a:extLst>
          </p:cNvPr>
          <p:cNvPicPr>
            <a:picLocks noChangeAspect="1"/>
          </p:cNvPicPr>
          <p:nvPr/>
        </p:nvPicPr>
        <p:blipFill>
          <a:blip r:embed="rId3"/>
          <a:stretch>
            <a:fillRect/>
          </a:stretch>
        </p:blipFill>
        <p:spPr>
          <a:xfrm>
            <a:off x="6314405" y="2551133"/>
            <a:ext cx="4882768" cy="2894091"/>
          </a:xfrm>
          <a:prstGeom prst="rect">
            <a:avLst/>
          </a:prstGeom>
        </p:spPr>
      </p:pic>
      <p:sp>
        <p:nvSpPr>
          <p:cNvPr id="7" name="矩形 6">
            <a:extLst>
              <a:ext uri="{FF2B5EF4-FFF2-40B4-BE49-F238E27FC236}">
                <a16:creationId xmlns:a16="http://schemas.microsoft.com/office/drawing/2014/main" id="{0824F550-F70C-904D-B450-91DF43C56B1B}"/>
              </a:ext>
            </a:extLst>
          </p:cNvPr>
          <p:cNvSpPr/>
          <p:nvPr/>
        </p:nvSpPr>
        <p:spPr>
          <a:xfrm>
            <a:off x="2219898" y="5527006"/>
            <a:ext cx="1941557" cy="369332"/>
          </a:xfrm>
          <a:prstGeom prst="rect">
            <a:avLst/>
          </a:prstGeom>
        </p:spPr>
        <p:txBody>
          <a:bodyPr wrap="none">
            <a:spAutoFit/>
          </a:bodyPr>
          <a:lstStyle/>
          <a:p>
            <a:r>
              <a:rPr lang="zh-CN" altLang="en-US" dirty="0">
                <a:latin typeface="+mj-ea"/>
                <a:ea typeface="+mj-ea"/>
              </a:rPr>
              <a:t>共享内存 </a:t>
            </a:r>
            <a:r>
              <a:rPr lang="en-US" altLang="zh-CN" dirty="0">
                <a:latin typeface="+mj-ea"/>
                <a:ea typeface="+mj-ea"/>
              </a:rPr>
              <a:t>MIMD </a:t>
            </a:r>
            <a:endParaRPr lang="zh-CN" altLang="en-US" dirty="0">
              <a:latin typeface="+mj-ea"/>
              <a:ea typeface="+mj-ea"/>
            </a:endParaRPr>
          </a:p>
        </p:txBody>
      </p:sp>
      <p:sp>
        <p:nvSpPr>
          <p:cNvPr id="8" name="矩形 7">
            <a:extLst>
              <a:ext uri="{FF2B5EF4-FFF2-40B4-BE49-F238E27FC236}">
                <a16:creationId xmlns:a16="http://schemas.microsoft.com/office/drawing/2014/main" id="{1D72E550-5265-204F-9412-ECA35D16C5C0}"/>
              </a:ext>
            </a:extLst>
          </p:cNvPr>
          <p:cNvSpPr/>
          <p:nvPr/>
        </p:nvSpPr>
        <p:spPr>
          <a:xfrm>
            <a:off x="7804475" y="5545578"/>
            <a:ext cx="2172390" cy="369332"/>
          </a:xfrm>
          <a:prstGeom prst="rect">
            <a:avLst/>
          </a:prstGeom>
        </p:spPr>
        <p:txBody>
          <a:bodyPr wrap="none">
            <a:spAutoFit/>
          </a:bodyPr>
          <a:lstStyle/>
          <a:p>
            <a:r>
              <a:rPr lang="zh-CN" altLang="en-US" dirty="0">
                <a:latin typeface="+mj-ea"/>
                <a:ea typeface="+mj-ea"/>
              </a:rPr>
              <a:t>分布式内存 </a:t>
            </a:r>
            <a:r>
              <a:rPr lang="en-US" altLang="zh-CN" dirty="0">
                <a:latin typeface="+mj-ea"/>
                <a:ea typeface="+mj-ea"/>
              </a:rPr>
              <a:t>MIMD </a:t>
            </a:r>
            <a:endParaRPr lang="zh-CN" altLang="en-US" dirty="0">
              <a:latin typeface="+mj-ea"/>
              <a:ea typeface="+mj-ea"/>
            </a:endParaRPr>
          </a:p>
        </p:txBody>
      </p:sp>
    </p:spTree>
    <p:extLst>
      <p:ext uri="{BB962C8B-B14F-4D97-AF65-F5344CB8AC3E}">
        <p14:creationId xmlns:p14="http://schemas.microsoft.com/office/powerpoint/2010/main" val="35984905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16377</TotalTime>
  <Words>1698</Words>
  <Application>Microsoft Macintosh PowerPoint</Application>
  <PresentationFormat>自定义</PresentationFormat>
  <Paragraphs>291</Paragraphs>
  <Slides>32</Slides>
  <Notes>9</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32</vt:i4>
      </vt:variant>
    </vt:vector>
  </HeadingPairs>
  <TitlesOfParts>
    <vt:vector size="52"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Cambria Math</vt:lpstr>
      <vt:lpstr>Franklin Gothic Book</vt:lpstr>
      <vt:lpstr>Wingdings</vt:lpstr>
      <vt:lpstr>Title1</vt:lpstr>
      <vt:lpstr>Title2</vt:lpstr>
      <vt:lpstr>content01</vt:lpstr>
      <vt:lpstr>Content02</vt:lpstr>
      <vt:lpstr>code01</vt:lpstr>
      <vt:lpstr>Thankyou</vt:lpstr>
      <vt:lpstr>PowerPoint 演示文稿</vt:lpstr>
      <vt:lpstr>PowerPoint 演示文稿</vt:lpstr>
      <vt:lpstr>PowerPoint 演示文稿</vt:lpstr>
      <vt:lpstr>并行处理硬件架构</vt:lpstr>
      <vt:lpstr>并行计算处理硬件架构（I） ： SISD 系统</vt:lpstr>
      <vt:lpstr>并行计算处理硬件架构（II）：SIMD 系统</vt:lpstr>
      <vt:lpstr>并行计算处理硬件架构（I）：MISD 系统</vt:lpstr>
      <vt:lpstr>并行计算处理硬件架构（III）： MIMD 系统</vt:lpstr>
      <vt:lpstr>并行计算处理硬件架构（III）： MIMD 系统</vt:lpstr>
      <vt:lpstr>并行计算处理硬件架构（IIII）： SIMT 系统</vt:lpstr>
      <vt:lpstr>PowerPoint 演示文稿</vt:lpstr>
      <vt:lpstr>分布式训练系统</vt:lpstr>
      <vt:lpstr>分布式训练系统分类对比</vt:lpstr>
      <vt:lpstr>分布式训练系统（I）</vt:lpstr>
      <vt:lpstr>分布式训练系统（I）</vt:lpstr>
      <vt:lpstr>分布式训练系统（I）</vt:lpstr>
      <vt:lpstr>分布式训练系统（I）</vt:lpstr>
      <vt:lpstr>分布式训练系统（I）</vt:lpstr>
      <vt:lpstr>分布式训练系统（I）</vt:lpstr>
      <vt:lpstr>分布式训练系统（II）</vt:lpstr>
      <vt:lpstr>分布式训练系统（II）</vt:lpstr>
      <vt:lpstr>分布式训练系统（II）</vt:lpstr>
      <vt:lpstr>分布式训练系统（II）</vt:lpstr>
      <vt:lpstr>分布式训练系统（II）</vt:lpstr>
      <vt:lpstr>分布式训练系统（II）</vt:lpstr>
      <vt:lpstr>分布式训练系统（II）</vt:lpstr>
      <vt:lpstr>分布式训练系统（III）</vt:lpstr>
      <vt:lpstr>分布式训练系统（III）</vt:lpstr>
      <vt:lpstr>其它</vt:lpstr>
      <vt:lpstr>思考题</vt:lpstr>
      <vt:lpstr>本章小结</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2014</cp:revision>
  <dcterms:created xsi:type="dcterms:W3CDTF">2015-01-14T10:38:57Z</dcterms:created>
  <dcterms:modified xsi:type="dcterms:W3CDTF">2022-12-14T15:19:12Z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